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22"/>
  </p:notesMasterIdLst>
  <p:handoutMasterIdLst>
    <p:handoutMasterId r:id="rId123"/>
  </p:handoutMasterIdLst>
  <p:sldIdLst>
    <p:sldId id="256" r:id="rId5"/>
    <p:sldId id="3849" r:id="rId6"/>
    <p:sldId id="3912" r:id="rId7"/>
    <p:sldId id="3857" r:id="rId8"/>
    <p:sldId id="3858" r:id="rId9"/>
    <p:sldId id="3860" r:id="rId10"/>
    <p:sldId id="3861" r:id="rId11"/>
    <p:sldId id="3862" r:id="rId12"/>
    <p:sldId id="3863" r:id="rId13"/>
    <p:sldId id="3864" r:id="rId14"/>
    <p:sldId id="3865" r:id="rId15"/>
    <p:sldId id="3866" r:id="rId16"/>
    <p:sldId id="3867" r:id="rId17"/>
    <p:sldId id="3855" r:id="rId18"/>
    <p:sldId id="3913" r:id="rId19"/>
    <p:sldId id="3904" r:id="rId20"/>
    <p:sldId id="3914" r:id="rId21"/>
    <p:sldId id="3915" r:id="rId22"/>
    <p:sldId id="3916" r:id="rId23"/>
    <p:sldId id="3917" r:id="rId24"/>
    <p:sldId id="3918" r:id="rId25"/>
    <p:sldId id="3919" r:id="rId26"/>
    <p:sldId id="3925" r:id="rId27"/>
    <p:sldId id="4014" r:id="rId28"/>
    <p:sldId id="3926" r:id="rId29"/>
    <p:sldId id="3927" r:id="rId30"/>
    <p:sldId id="3928" r:id="rId31"/>
    <p:sldId id="3929" r:id="rId32"/>
    <p:sldId id="3930" r:id="rId33"/>
    <p:sldId id="3931" r:id="rId34"/>
    <p:sldId id="3868" r:id="rId35"/>
    <p:sldId id="3920" r:id="rId36"/>
    <p:sldId id="3921" r:id="rId37"/>
    <p:sldId id="3922" r:id="rId38"/>
    <p:sldId id="3923" r:id="rId39"/>
    <p:sldId id="3924" r:id="rId40"/>
    <p:sldId id="3932" r:id="rId41"/>
    <p:sldId id="3933" r:id="rId42"/>
    <p:sldId id="3934" r:id="rId43"/>
    <p:sldId id="3935" r:id="rId44"/>
    <p:sldId id="3936" r:id="rId45"/>
    <p:sldId id="3938" r:id="rId46"/>
    <p:sldId id="3939" r:id="rId47"/>
    <p:sldId id="3941" r:id="rId48"/>
    <p:sldId id="3963" r:id="rId49"/>
    <p:sldId id="3951" r:id="rId50"/>
    <p:sldId id="3961" r:id="rId51"/>
    <p:sldId id="3962" r:id="rId52"/>
    <p:sldId id="3942" r:id="rId53"/>
    <p:sldId id="3964" r:id="rId54"/>
    <p:sldId id="3952" r:id="rId55"/>
    <p:sldId id="3966" r:id="rId56"/>
    <p:sldId id="3943" r:id="rId57"/>
    <p:sldId id="3970" r:id="rId58"/>
    <p:sldId id="3953" r:id="rId59"/>
    <p:sldId id="3972" r:id="rId60"/>
    <p:sldId id="3944" r:id="rId61"/>
    <p:sldId id="3975" r:id="rId62"/>
    <p:sldId id="3954" r:id="rId63"/>
    <p:sldId id="3977" r:id="rId64"/>
    <p:sldId id="3945" r:id="rId65"/>
    <p:sldId id="3955" r:id="rId66"/>
    <p:sldId id="3978" r:id="rId67"/>
    <p:sldId id="3946" r:id="rId68"/>
    <p:sldId id="3956" r:id="rId69"/>
    <p:sldId id="3967" r:id="rId70"/>
    <p:sldId id="3965" r:id="rId71"/>
    <p:sldId id="3979" r:id="rId72"/>
    <p:sldId id="3947" r:id="rId73"/>
    <p:sldId id="3957" r:id="rId74"/>
    <p:sldId id="3948" r:id="rId75"/>
    <p:sldId id="3958" r:id="rId76"/>
    <p:sldId id="3980" r:id="rId77"/>
    <p:sldId id="3949" r:id="rId78"/>
    <p:sldId id="3959" r:id="rId79"/>
    <p:sldId id="3971" r:id="rId80"/>
    <p:sldId id="3974" r:id="rId81"/>
    <p:sldId id="3950" r:id="rId82"/>
    <p:sldId id="3960" r:id="rId83"/>
    <p:sldId id="3982" r:id="rId84"/>
    <p:sldId id="3981" r:id="rId85"/>
    <p:sldId id="3969" r:id="rId86"/>
    <p:sldId id="3984" r:id="rId87"/>
    <p:sldId id="3983" r:id="rId88"/>
    <p:sldId id="3985" r:id="rId89"/>
    <p:sldId id="3854" r:id="rId90"/>
    <p:sldId id="3880" r:id="rId91"/>
    <p:sldId id="3986" r:id="rId92"/>
    <p:sldId id="3987" r:id="rId93"/>
    <p:sldId id="3988" r:id="rId94"/>
    <p:sldId id="3989" r:id="rId95"/>
    <p:sldId id="3990" r:id="rId96"/>
    <p:sldId id="4011" r:id="rId97"/>
    <p:sldId id="4012" r:id="rId98"/>
    <p:sldId id="4013" r:id="rId99"/>
    <p:sldId id="3856" r:id="rId100"/>
    <p:sldId id="3991" r:id="rId101"/>
    <p:sldId id="3992" r:id="rId102"/>
    <p:sldId id="3993" r:id="rId103"/>
    <p:sldId id="3994" r:id="rId104"/>
    <p:sldId id="3995" r:id="rId105"/>
    <p:sldId id="3996" r:id="rId106"/>
    <p:sldId id="3997" r:id="rId107"/>
    <p:sldId id="3998" r:id="rId108"/>
    <p:sldId id="3999" r:id="rId109"/>
    <p:sldId id="4000" r:id="rId110"/>
    <p:sldId id="4001" r:id="rId111"/>
    <p:sldId id="4002" r:id="rId112"/>
    <p:sldId id="4003" r:id="rId113"/>
    <p:sldId id="4004" r:id="rId114"/>
    <p:sldId id="4005" r:id="rId115"/>
    <p:sldId id="4006" r:id="rId116"/>
    <p:sldId id="4007" r:id="rId117"/>
    <p:sldId id="4008" r:id="rId118"/>
    <p:sldId id="4009" r:id="rId119"/>
    <p:sldId id="4010" r:id="rId120"/>
    <p:sldId id="3847" r:id="rId121"/>
  </p:sldIdLst>
  <p:sldSz cx="12192000" cy="6858000"/>
  <p:notesSz cx="6858000" cy="9144000"/>
  <p:embeddedFontLst>
    <p:embeddedFont>
      <p:font typeface="Avenir Next LT Pro" panose="020B0504020202020204" pitchFamily="34" charset="0"/>
      <p:regular r:id="rId124"/>
    </p:embeddedFont>
    <p:embeddedFont>
      <p:font typeface="Kanit" pitchFamily="2" charset="-34"/>
      <p:regular r:id="rId125"/>
      <p:bold r:id="rId126"/>
      <p:italic r:id="rId127"/>
      <p:boldItalic r:id="rId128"/>
    </p:embeddedFont>
    <p:embeddedFont>
      <p:font typeface="Source Sans Pro" panose="020B0503030403020204" pitchFamily="34" charset="0"/>
      <p:regular r:id="rId1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94" autoAdjust="0"/>
  </p:normalViewPr>
  <p:slideViewPr>
    <p:cSldViewPr snapToGrid="0">
      <p:cViewPr varScale="1">
        <p:scale>
          <a:sx n="100" d="100"/>
          <a:sy n="100" d="100"/>
        </p:scale>
        <p:origin x="1152" y="84"/>
      </p:cViewPr>
      <p:guideLst/>
    </p:cSldViewPr>
  </p:slideViewPr>
  <p:outlineViewPr>
    <p:cViewPr>
      <p:scale>
        <a:sx n="33" d="100"/>
        <a:sy n="33" d="100"/>
      </p:scale>
      <p:origin x="0" y="-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tableStyles" Target="tableStyle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handoutMaster" Target="handoutMasters/handoutMaster1.xml"/><Relationship Id="rId128" Type="http://schemas.openxmlformats.org/officeDocument/2006/relationships/font" Target="fonts/font5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26" Type="http://schemas.openxmlformats.org/officeDocument/2006/relationships/font" Target="fonts/font3.fntdata"/><Relationship Id="rId134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font" Target="fonts/font1.fntdata"/><Relationship Id="rId129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notesMaster" Target="notesMasters/notesMaster1.xml"/><Relationship Id="rId13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font" Target="fonts/font2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5/3/2025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0CE03-6C3A-EB4D-A9B1-7EFD38B58412}" type="datetimeFigureOut">
              <a:rPr lang="en-US" smtClean="0"/>
              <a:t>5/3/2025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7D50D-BAA9-464B-B391-243138E078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9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29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19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22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429764-E305-A48D-5244-9BCD20902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8286859"/>
            <a:chOff x="0" y="1"/>
            <a:chExt cx="12192000" cy="8286859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45F65CE3-2411-E8E5-B72E-F5CBEC4DDC55}"/>
                </a:ext>
              </a:extLst>
            </p:cNvPr>
            <p:cNvSpPr/>
            <p:nvPr userDrawn="1"/>
          </p:nvSpPr>
          <p:spPr>
            <a:xfrm>
              <a:off x="4000500" y="1087403"/>
              <a:ext cx="8191500" cy="5770597"/>
            </a:xfrm>
            <a:custGeom>
              <a:avLst/>
              <a:gdLst>
                <a:gd name="connsiteX0" fmla="*/ 4929467 w 8191500"/>
                <a:gd name="connsiteY0" fmla="*/ 0 h 5770597"/>
                <a:gd name="connsiteX1" fmla="*/ 8065066 w 8191500"/>
                <a:gd name="connsiteY1" fmla="*/ 1118513 h 5770597"/>
                <a:gd name="connsiteX2" fmla="*/ 8191500 w 8191500"/>
                <a:gd name="connsiteY2" fmla="*/ 1227339 h 5770597"/>
                <a:gd name="connsiteX3" fmla="*/ 8191500 w 8191500"/>
                <a:gd name="connsiteY3" fmla="*/ 5770597 h 5770597"/>
                <a:gd name="connsiteX4" fmla="*/ 79523 w 8191500"/>
                <a:gd name="connsiteY4" fmla="*/ 5770597 h 5770597"/>
                <a:gd name="connsiteX5" fmla="*/ 56799 w 8191500"/>
                <a:gd name="connsiteY5" fmla="*/ 5644158 h 5770597"/>
                <a:gd name="connsiteX6" fmla="*/ 0 w 8191500"/>
                <a:gd name="connsiteY6" fmla="*/ 4898209 h 5770597"/>
                <a:gd name="connsiteX7" fmla="*/ 4929467 w 8191500"/>
                <a:gd name="connsiteY7" fmla="*/ 0 h 577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91500" h="5770597">
                  <a:moveTo>
                    <a:pt x="4929467" y="0"/>
                  </a:moveTo>
                  <a:cubicBezTo>
                    <a:pt x="6120547" y="0"/>
                    <a:pt x="7212963" y="419755"/>
                    <a:pt x="8065066" y="1118513"/>
                  </a:cubicBezTo>
                  <a:lnTo>
                    <a:pt x="8191500" y="1227339"/>
                  </a:lnTo>
                  <a:lnTo>
                    <a:pt x="8191500" y="5770597"/>
                  </a:lnTo>
                  <a:lnTo>
                    <a:pt x="79523" y="5770597"/>
                  </a:lnTo>
                  <a:lnTo>
                    <a:pt x="56799" y="5644158"/>
                  </a:lnTo>
                  <a:cubicBezTo>
                    <a:pt x="19398" y="5400934"/>
                    <a:pt x="0" y="5151822"/>
                    <a:pt x="0" y="4898209"/>
                  </a:cubicBezTo>
                  <a:cubicBezTo>
                    <a:pt x="0" y="2193003"/>
                    <a:pt x="2206998" y="0"/>
                    <a:pt x="4929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B6B51B3-AA6C-9C5E-7032-5AEA05D459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241" y="183933"/>
              <a:ext cx="0" cy="1597708"/>
            </a:xfrm>
            <a:prstGeom prst="line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4F28561D-5B3C-F08A-F7B5-48E6B74EAEBD}"/>
                </a:ext>
              </a:extLst>
            </p:cNvPr>
            <p:cNvSpPr/>
            <p:nvPr userDrawn="1"/>
          </p:nvSpPr>
          <p:spPr>
            <a:xfrm>
              <a:off x="5292348" y="1"/>
              <a:ext cx="2279742" cy="1267785"/>
            </a:xfrm>
            <a:custGeom>
              <a:avLst/>
              <a:gdLst>
                <a:gd name="connsiteX0" fmla="*/ 0 w 2279742"/>
                <a:gd name="connsiteY0" fmla="*/ 0 h 1267785"/>
                <a:gd name="connsiteX1" fmla="*/ 138700 w 2279742"/>
                <a:gd name="connsiteY1" fmla="*/ 0 h 1267785"/>
                <a:gd name="connsiteX2" fmla="*/ 138700 w 2279742"/>
                <a:gd name="connsiteY2" fmla="*/ 1078193 h 1267785"/>
                <a:gd name="connsiteX3" fmla="*/ 2002733 w 2279742"/>
                <a:gd name="connsiteY3" fmla="*/ 0 h 1267785"/>
                <a:gd name="connsiteX4" fmla="*/ 2279742 w 2279742"/>
                <a:gd name="connsiteY4" fmla="*/ 0 h 1267785"/>
                <a:gd name="connsiteX5" fmla="*/ 104026 w 2279742"/>
                <a:gd name="connsiteY5" fmla="*/ 1258503 h 1267785"/>
                <a:gd name="connsiteX6" fmla="*/ 69351 w 2279742"/>
                <a:gd name="connsiteY6" fmla="*/ 1267785 h 1267785"/>
                <a:gd name="connsiteX7" fmla="*/ 0 w 2279742"/>
                <a:gd name="connsiteY7" fmla="*/ 1198436 h 126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9742" h="1267785">
                  <a:moveTo>
                    <a:pt x="0" y="0"/>
                  </a:moveTo>
                  <a:lnTo>
                    <a:pt x="138700" y="0"/>
                  </a:lnTo>
                  <a:lnTo>
                    <a:pt x="138700" y="1078193"/>
                  </a:lnTo>
                  <a:lnTo>
                    <a:pt x="2002733" y="0"/>
                  </a:lnTo>
                  <a:lnTo>
                    <a:pt x="2279742" y="0"/>
                  </a:lnTo>
                  <a:lnTo>
                    <a:pt x="104026" y="1258503"/>
                  </a:lnTo>
                  <a:cubicBezTo>
                    <a:pt x="93484" y="1264595"/>
                    <a:pt x="81523" y="1267796"/>
                    <a:pt x="69351" y="1267785"/>
                  </a:cubicBezTo>
                  <a:cubicBezTo>
                    <a:pt x="31049" y="1267785"/>
                    <a:pt x="0" y="1236737"/>
                    <a:pt x="0" y="119843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7BD7FF70-44B7-E753-26CD-E228B56C2517}"/>
                </a:ext>
              </a:extLst>
            </p:cNvPr>
            <p:cNvSpPr/>
            <p:nvPr userDrawn="1"/>
          </p:nvSpPr>
          <p:spPr>
            <a:xfrm>
              <a:off x="10208695" y="1"/>
              <a:ext cx="1135066" cy="477997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F9EE857-93B9-ACF6-2AB4-2A29C4B94776}"/>
                </a:ext>
              </a:extLst>
            </p:cNvPr>
            <p:cNvSpPr/>
            <p:nvPr userDrawn="1"/>
          </p:nvSpPr>
          <p:spPr>
            <a:xfrm>
              <a:off x="1569044" y="514898"/>
              <a:ext cx="2393351" cy="232842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9">
              <a:extLst>
                <a:ext uri="{FF2B5EF4-FFF2-40B4-BE49-F238E27FC236}">
                  <a16:creationId xmlns:a16="http://schemas.microsoft.com/office/drawing/2014/main" id="{75030D84-5EEB-A095-3D43-0ED22BDB8406}"/>
                </a:ext>
              </a:extLst>
            </p:cNvPr>
            <p:cNvSpPr/>
            <p:nvPr userDrawn="1"/>
          </p:nvSpPr>
          <p:spPr>
            <a:xfrm flipH="1">
              <a:off x="0" y="2949740"/>
              <a:ext cx="1186451" cy="1771650"/>
            </a:xfrm>
            <a:custGeom>
              <a:avLst/>
              <a:gdLst>
                <a:gd name="connsiteX0" fmla="*/ 61913 w 1186451"/>
                <a:gd name="connsiteY0" fmla="*/ 0 h 1771650"/>
                <a:gd name="connsiteX1" fmla="*/ 1186451 w 1186451"/>
                <a:gd name="connsiteY1" fmla="*/ 0 h 1771650"/>
                <a:gd name="connsiteX2" fmla="*/ 1186451 w 1186451"/>
                <a:gd name="connsiteY2" fmla="*/ 123825 h 1771650"/>
                <a:gd name="connsiteX3" fmla="*/ 123825 w 1186451"/>
                <a:gd name="connsiteY3" fmla="*/ 123825 h 1771650"/>
                <a:gd name="connsiteX4" fmla="*/ 123825 w 1186451"/>
                <a:gd name="connsiteY4" fmla="*/ 1647825 h 1771650"/>
                <a:gd name="connsiteX5" fmla="*/ 1186451 w 1186451"/>
                <a:gd name="connsiteY5" fmla="*/ 1647825 h 1771650"/>
                <a:gd name="connsiteX6" fmla="*/ 1186451 w 1186451"/>
                <a:gd name="connsiteY6" fmla="*/ 1771650 h 1771650"/>
                <a:gd name="connsiteX7" fmla="*/ 61913 w 1186451"/>
                <a:gd name="connsiteY7" fmla="*/ 1771650 h 1771650"/>
                <a:gd name="connsiteX8" fmla="*/ 0 w 1186451"/>
                <a:gd name="connsiteY8" fmla="*/ 1709738 h 1771650"/>
                <a:gd name="connsiteX9" fmla="*/ 0 w 1186451"/>
                <a:gd name="connsiteY9" fmla="*/ 61913 h 1771650"/>
                <a:gd name="connsiteX10" fmla="*/ 61913 w 1186451"/>
                <a:gd name="connsiteY10" fmla="*/ 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6451" h="1771650">
                  <a:moveTo>
                    <a:pt x="61913" y="0"/>
                  </a:moveTo>
                  <a:lnTo>
                    <a:pt x="1186451" y="0"/>
                  </a:lnTo>
                  <a:lnTo>
                    <a:pt x="1186451" y="123825"/>
                  </a:lnTo>
                  <a:lnTo>
                    <a:pt x="123825" y="123825"/>
                  </a:lnTo>
                  <a:lnTo>
                    <a:pt x="123825" y="1647825"/>
                  </a:lnTo>
                  <a:lnTo>
                    <a:pt x="1186451" y="1647825"/>
                  </a:lnTo>
                  <a:lnTo>
                    <a:pt x="1186451" y="1771650"/>
                  </a:lnTo>
                  <a:lnTo>
                    <a:pt x="61913" y="1771650"/>
                  </a:lnTo>
                  <a:cubicBezTo>
                    <a:pt x="27719" y="1771650"/>
                    <a:pt x="0" y="1743932"/>
                    <a:pt x="0" y="1709738"/>
                  </a:cubicBez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26E6DE3E-6851-19AD-2E60-22F006238173}"/>
                </a:ext>
              </a:extLst>
            </p:cNvPr>
            <p:cNvSpPr/>
            <p:nvPr userDrawn="1"/>
          </p:nvSpPr>
          <p:spPr>
            <a:xfrm rot="16200000">
              <a:off x="1539683" y="4203427"/>
              <a:ext cx="4083433" cy="4083433"/>
            </a:xfrm>
            <a:prstGeom prst="arc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474" y="2949739"/>
            <a:ext cx="6261291" cy="2396686"/>
          </a:xfrm>
        </p:spPr>
        <p:txBody>
          <a:bodyPr anchor="b" anchorCtr="0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21BD3DB-6F51-C1AE-FF0E-D0BDCB55F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3536" y="2"/>
            <a:ext cx="11220225" cy="6857998"/>
            <a:chOff x="123536" y="2"/>
            <a:chExt cx="11220225" cy="6857998"/>
          </a:xfrm>
        </p:grpSpPr>
        <p:sp>
          <p:nvSpPr>
            <p:cNvPr id="12" name="Freeform: Shape 7">
              <a:extLst>
                <a:ext uri="{FF2B5EF4-FFF2-40B4-BE49-F238E27FC236}">
                  <a16:creationId xmlns:a16="http://schemas.microsoft.com/office/drawing/2014/main" id="{59903C17-0733-BE0C-7392-283FEC2E98B0}"/>
                </a:ext>
              </a:extLst>
            </p:cNvPr>
            <p:cNvSpPr/>
            <p:nvPr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">
              <a:extLst>
                <a:ext uri="{FF2B5EF4-FFF2-40B4-BE49-F238E27FC236}">
                  <a16:creationId xmlns:a16="http://schemas.microsoft.com/office/drawing/2014/main" id="{898A3450-9C87-13ED-79CC-F4F65D14FF72}"/>
                </a:ext>
              </a:extLst>
            </p:cNvPr>
            <p:cNvSpPr/>
            <p:nvPr userDrawn="1"/>
          </p:nvSpPr>
          <p:spPr>
            <a:xfrm>
              <a:off x="10494433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2882462" cy="42976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038599" y="1825625"/>
            <a:ext cx="7315199" cy="429768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5CB7-D299-4FBB-9FDE-9E236EFDFE46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FE4C84-13A1-72EA-6541-7C8FDDEA7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1563" y="5800859"/>
            <a:ext cx="692016" cy="69201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0468883-4E51-D3BD-E1C6-601ED9B6E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438747" flipV="1">
            <a:off x="7967025" y="2530995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11AEF3F-9A86-45CE-4817-E3E6863DC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764789" y="390570"/>
            <a:ext cx="437721" cy="797078"/>
          </a:xfrm>
          <a:custGeom>
            <a:avLst/>
            <a:gdLst>
              <a:gd name="connsiteX0" fmla="*/ 28069 w 437721"/>
              <a:gd name="connsiteY0" fmla="*/ 0 h 797078"/>
              <a:gd name="connsiteX1" fmla="*/ 437721 w 437721"/>
              <a:gd name="connsiteY1" fmla="*/ 398539 h 797078"/>
              <a:gd name="connsiteX2" fmla="*/ 28069 w 437721"/>
              <a:gd name="connsiteY2" fmla="*/ 797078 h 797078"/>
              <a:gd name="connsiteX3" fmla="*/ 0 w 437721"/>
              <a:gd name="connsiteY3" fmla="*/ 794325 h 797078"/>
              <a:gd name="connsiteX4" fmla="*/ 0 w 437721"/>
              <a:gd name="connsiteY4" fmla="*/ 2753 h 797078"/>
              <a:gd name="connsiteX5" fmla="*/ 28069 w 437721"/>
              <a:gd name="connsiteY5" fmla="*/ 0 h 79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721" h="797078">
                <a:moveTo>
                  <a:pt x="28069" y="0"/>
                </a:moveTo>
                <a:cubicBezTo>
                  <a:pt x="254314" y="0"/>
                  <a:pt x="437721" y="178432"/>
                  <a:pt x="437721" y="398539"/>
                </a:cubicBezTo>
                <a:cubicBezTo>
                  <a:pt x="437721" y="618646"/>
                  <a:pt x="254314" y="797078"/>
                  <a:pt x="28069" y="797078"/>
                </a:cubicBezTo>
                <a:lnTo>
                  <a:pt x="0" y="794325"/>
                </a:lnTo>
                <a:lnTo>
                  <a:pt x="0" y="2753"/>
                </a:lnTo>
                <a:lnTo>
                  <a:pt x="280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A792C8-BB21-CDAF-668C-C1EFF45540C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1825625"/>
            <a:ext cx="6934200" cy="4297680"/>
          </a:xfr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>
              <a:spcBef>
                <a:spcPts val="500"/>
              </a:spcBef>
              <a:spcAft>
                <a:spcPts val="800"/>
              </a:spcAft>
              <a:buClr>
                <a:schemeClr val="accent2"/>
              </a:buClr>
              <a:defRPr sz="1800"/>
            </a:lvl2pPr>
            <a:lvl3pPr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spcBef>
                <a:spcPts val="1000"/>
              </a:spcBef>
              <a:buClr>
                <a:schemeClr val="accent2"/>
              </a:buClr>
              <a:defRPr sz="1800"/>
            </a:lvl4pPr>
            <a:lvl5pPr>
              <a:spcBef>
                <a:spcPts val="1000"/>
              </a:spcBef>
              <a:buClr>
                <a:schemeClr val="accent2"/>
              </a:buClr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800" dirty="0">
              <a:latin typeface="Avenir Next LT Pro" panose="020B0504020202020204" pitchFamily="34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03029" y="1825625"/>
            <a:ext cx="3450771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6CD2-2C0E-4997-A8EE-3A96A39643AC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4B21-BFCA-45BB-803F-C1C5E5BA5198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199" y="1825625"/>
            <a:ext cx="10515600" cy="429768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B7232D-F1A6-B6C3-3BBF-E834CC7CD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5930138" cy="6858001"/>
            <a:chOff x="0" y="-1"/>
            <a:chExt cx="5930138" cy="68580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306340-6BFD-FE3D-535B-B59C1C44EDDA}"/>
                </a:ext>
              </a:extLst>
            </p:cNvPr>
            <p:cNvSpPr/>
            <p:nvPr userDrawn="1"/>
          </p:nvSpPr>
          <p:spPr>
            <a:xfrm>
              <a:off x="383877" y="778462"/>
              <a:ext cx="5315035" cy="53150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338E6C4B-ABF3-8B7E-8DCF-A93F69C712B1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6F90F99F-B12A-E8F9-5A86-D76B201D6308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BFA99EFE-81BC-95EA-FA61-B7199AD98A74}"/>
                </a:ext>
              </a:extLst>
            </p:cNvPr>
            <p:cNvSpPr/>
            <p:nvPr userDrawn="1"/>
          </p:nvSpPr>
          <p:spPr>
            <a:xfrm flipH="1">
              <a:off x="0" y="2936831"/>
              <a:ext cx="159741" cy="552996"/>
            </a:xfrm>
            <a:custGeom>
              <a:avLst/>
              <a:gdLst>
                <a:gd name="connsiteX0" fmla="*/ 159741 w 159741"/>
                <a:gd name="connsiteY0" fmla="*/ 0 h 552996"/>
                <a:gd name="connsiteX1" fmla="*/ 159741 w 159741"/>
                <a:gd name="connsiteY1" fmla="*/ 552996 h 552996"/>
                <a:gd name="connsiteX2" fmla="*/ 141849 w 159741"/>
                <a:gd name="connsiteY2" fmla="*/ 543285 h 552996"/>
                <a:gd name="connsiteX3" fmla="*/ 0 w 159741"/>
                <a:gd name="connsiteY3" fmla="*/ 276498 h 552996"/>
                <a:gd name="connsiteX4" fmla="*/ 141849 w 159741"/>
                <a:gd name="connsiteY4" fmla="*/ 9711 h 55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1" h="552996">
                  <a:moveTo>
                    <a:pt x="159741" y="0"/>
                  </a:moveTo>
                  <a:lnTo>
                    <a:pt x="159741" y="552996"/>
                  </a:lnTo>
                  <a:lnTo>
                    <a:pt x="141849" y="543285"/>
                  </a:lnTo>
                  <a:cubicBezTo>
                    <a:pt x="56268" y="485467"/>
                    <a:pt x="0" y="387554"/>
                    <a:pt x="0" y="276498"/>
                  </a:cubicBezTo>
                  <a:cubicBezTo>
                    <a:pt x="0" y="165443"/>
                    <a:pt x="56268" y="67529"/>
                    <a:pt x="141849" y="9711"/>
                  </a:cubicBezTo>
                  <a:close/>
                </a:path>
              </a:pathLst>
            </a:custGeom>
            <a:solidFill>
              <a:schemeClr val="accent4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7">
              <a:extLst>
                <a:ext uri="{FF2B5EF4-FFF2-40B4-BE49-F238E27FC236}">
                  <a16:creationId xmlns:a16="http://schemas.microsoft.com/office/drawing/2014/main" id="{DD9FC028-D877-28FE-C646-DBD85D932641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21">
              <a:extLst>
                <a:ext uri="{FF2B5EF4-FFF2-40B4-BE49-F238E27FC236}">
                  <a16:creationId xmlns:a16="http://schemas.microsoft.com/office/drawing/2014/main" id="{AA0AFFE9-F0C2-BDA0-BF87-9977706AB6A8}"/>
                </a:ext>
              </a:extLst>
            </p:cNvPr>
            <p:cNvSpPr/>
            <p:nvPr userDrawn="1"/>
          </p:nvSpPr>
          <p:spPr>
            <a:xfrm flipH="1">
              <a:off x="4364198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5455" y="755171"/>
            <a:ext cx="4619937" cy="5315035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49CBC-12FD-41A8-8FAE-6631A72A717A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E96D25F-53A2-6217-84B4-7EB874F0B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89189" y="941148"/>
            <a:ext cx="11182430" cy="4797821"/>
            <a:chOff x="489189" y="941148"/>
            <a:chExt cx="11182430" cy="479782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50FA62D-C8AE-52B8-1712-6116756D1A83}"/>
                </a:ext>
              </a:extLst>
            </p:cNvPr>
            <p:cNvSpPr/>
            <p:nvPr userDrawn="1"/>
          </p:nvSpPr>
          <p:spPr>
            <a:xfrm>
              <a:off x="489189" y="1119031"/>
              <a:ext cx="4619938" cy="4619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1D2D6A01-57CF-3C0B-968C-E5A8FD352320}"/>
                </a:ext>
              </a:extLst>
            </p:cNvPr>
            <p:cNvSpPr/>
            <p:nvPr userDrawn="1"/>
          </p:nvSpPr>
          <p:spPr>
            <a:xfrm rot="19809111">
              <a:off x="8683720" y="941148"/>
              <a:ext cx="2987899" cy="2987899"/>
            </a:xfrm>
            <a:prstGeom prst="arc">
              <a:avLst>
                <a:gd name="adj1" fmla="val 15817365"/>
                <a:gd name="adj2" fmla="val 1781380"/>
              </a:avLst>
            </a:prstGeom>
            <a:ln w="127000" cap="rnd">
              <a:solidFill>
                <a:schemeClr val="accent4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0BEFAA-C349-7DB1-1827-0FA48A430AD8}"/>
                </a:ext>
              </a:extLst>
            </p:cNvPr>
            <p:cNvSpPr/>
            <p:nvPr userDrawn="1"/>
          </p:nvSpPr>
          <p:spPr>
            <a:xfrm>
              <a:off x="910048" y="4780992"/>
              <a:ext cx="546100" cy="546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57" y="1119031"/>
            <a:ext cx="4384736" cy="4619938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1708" y="554942"/>
            <a:ext cx="5552091" cy="576822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EF93C3C-09E9-6CD0-EF4B-6DE09539EE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011782 w 12192000"/>
              <a:gd name="connsiteY0" fmla="*/ 4817511 h 6858000"/>
              <a:gd name="connsiteX1" fmla="*/ 8937059 w 12192000"/>
              <a:gd name="connsiteY1" fmla="*/ 4972626 h 6858000"/>
              <a:gd name="connsiteX2" fmla="*/ 8588084 w 12192000"/>
              <a:gd name="connsiteY2" fmla="*/ 5489438 h 6858000"/>
              <a:gd name="connsiteX3" fmla="*/ 8565206 w 12192000"/>
              <a:gd name="connsiteY3" fmla="*/ 5514611 h 6858000"/>
              <a:gd name="connsiteX4" fmla="*/ 8569944 w 12192000"/>
              <a:gd name="connsiteY4" fmla="*/ 5520198 h 6858000"/>
              <a:gd name="connsiteX5" fmla="*/ 8878607 w 12192000"/>
              <a:gd name="connsiteY5" fmla="*/ 5644582 h 6858000"/>
              <a:gd name="connsiteX6" fmla="*/ 9315123 w 12192000"/>
              <a:gd name="connsiteY6" fmla="*/ 5219907 h 6858000"/>
              <a:gd name="connsiteX7" fmla="*/ 9048519 w 12192000"/>
              <a:gd name="connsiteY7" fmla="*/ 4828605 h 6858000"/>
              <a:gd name="connsiteX8" fmla="*/ 6096000 w 12192000"/>
              <a:gd name="connsiteY8" fmla="*/ 200625 h 6858000"/>
              <a:gd name="connsiteX9" fmla="*/ 2867625 w 12192000"/>
              <a:gd name="connsiteY9" fmla="*/ 3429000 h 6858000"/>
              <a:gd name="connsiteX10" fmla="*/ 6096000 w 12192000"/>
              <a:gd name="connsiteY10" fmla="*/ 6657375 h 6858000"/>
              <a:gd name="connsiteX11" fmla="*/ 9324375 w 12192000"/>
              <a:gd name="connsiteY11" fmla="*/ 3429000 h 6858000"/>
              <a:gd name="connsiteX12" fmla="*/ 6096000 w 12192000"/>
              <a:gd name="connsiteY12" fmla="*/ 200625 h 6858000"/>
              <a:gd name="connsiteX13" fmla="*/ 0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6858000 h 6858000"/>
              <a:gd name="connsiteX16" fmla="*/ 0 w 12192000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9011782" y="4817511"/>
                </a:moveTo>
                <a:lnTo>
                  <a:pt x="8937059" y="4972626"/>
                </a:lnTo>
                <a:cubicBezTo>
                  <a:pt x="8837255" y="5156349"/>
                  <a:pt x="8720206" y="5329344"/>
                  <a:pt x="8588084" y="5489438"/>
                </a:cubicBezTo>
                <a:lnTo>
                  <a:pt x="8565206" y="5514611"/>
                </a:lnTo>
                <a:lnTo>
                  <a:pt x="8569944" y="5520198"/>
                </a:lnTo>
                <a:cubicBezTo>
                  <a:pt x="8648938" y="5597049"/>
                  <a:pt x="8758066" y="5644582"/>
                  <a:pt x="8878607" y="5644582"/>
                </a:cubicBezTo>
                <a:cubicBezTo>
                  <a:pt x="9119688" y="5644582"/>
                  <a:pt x="9315123" y="5454449"/>
                  <a:pt x="9315123" y="5219907"/>
                </a:cubicBezTo>
                <a:cubicBezTo>
                  <a:pt x="9315123" y="5044001"/>
                  <a:pt x="9205191" y="4893074"/>
                  <a:pt x="9048519" y="4828605"/>
                </a:cubicBezTo>
                <a:close/>
                <a:moveTo>
                  <a:pt x="6096000" y="200625"/>
                </a:moveTo>
                <a:cubicBezTo>
                  <a:pt x="4313018" y="200625"/>
                  <a:pt x="2867625" y="1646018"/>
                  <a:pt x="2867625" y="3429000"/>
                </a:cubicBezTo>
                <a:cubicBezTo>
                  <a:pt x="2867625" y="5211982"/>
                  <a:pt x="4313018" y="6657375"/>
                  <a:pt x="6096000" y="6657375"/>
                </a:cubicBezTo>
                <a:cubicBezTo>
                  <a:pt x="7878982" y="6657375"/>
                  <a:pt x="9324375" y="5211982"/>
                  <a:pt x="9324375" y="3429000"/>
                </a:cubicBezTo>
                <a:cubicBezTo>
                  <a:pt x="9324375" y="1646018"/>
                  <a:pt x="7878982" y="200625"/>
                  <a:pt x="6096000" y="20062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D5C3C4BD-DFDB-76B4-17CA-7DA4D17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9366740" flipV="1">
            <a:off x="2557952" y="-89828"/>
            <a:ext cx="7173200" cy="7173200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B04B61C-6467-D51D-0AF4-5C7D05F36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8168" y="923544"/>
            <a:ext cx="6455664" cy="5010912"/>
          </a:xfrm>
          <a:prstGeom prst="rect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A19F4B-D154-3EB2-F86A-9A63283A3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565206" y="4817511"/>
            <a:ext cx="749917" cy="827071"/>
          </a:xfrm>
          <a:custGeom>
            <a:avLst/>
            <a:gdLst>
              <a:gd name="connsiteX0" fmla="*/ 446576 w 749917"/>
              <a:gd name="connsiteY0" fmla="*/ 0 h 827071"/>
              <a:gd name="connsiteX1" fmla="*/ 483313 w 749917"/>
              <a:gd name="connsiteY1" fmla="*/ 11094 h 827071"/>
              <a:gd name="connsiteX2" fmla="*/ 749917 w 749917"/>
              <a:gd name="connsiteY2" fmla="*/ 402396 h 827071"/>
              <a:gd name="connsiteX3" fmla="*/ 313401 w 749917"/>
              <a:gd name="connsiteY3" fmla="*/ 827071 h 827071"/>
              <a:gd name="connsiteX4" fmla="*/ 4738 w 749917"/>
              <a:gd name="connsiteY4" fmla="*/ 702687 h 827071"/>
              <a:gd name="connsiteX5" fmla="*/ 0 w 749917"/>
              <a:gd name="connsiteY5" fmla="*/ 697100 h 827071"/>
              <a:gd name="connsiteX6" fmla="*/ 22878 w 749917"/>
              <a:gd name="connsiteY6" fmla="*/ 671927 h 827071"/>
              <a:gd name="connsiteX7" fmla="*/ 371853 w 749917"/>
              <a:gd name="connsiteY7" fmla="*/ 155115 h 827071"/>
              <a:gd name="connsiteX8" fmla="*/ 446576 w 749917"/>
              <a:gd name="connsiteY8" fmla="*/ 0 h 82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917" h="827071">
                <a:moveTo>
                  <a:pt x="446576" y="0"/>
                </a:moveTo>
                <a:lnTo>
                  <a:pt x="483313" y="11094"/>
                </a:lnTo>
                <a:cubicBezTo>
                  <a:pt x="639985" y="75563"/>
                  <a:pt x="749917" y="226490"/>
                  <a:pt x="749917" y="402396"/>
                </a:cubicBezTo>
                <a:cubicBezTo>
                  <a:pt x="749917" y="636938"/>
                  <a:pt x="554482" y="827071"/>
                  <a:pt x="313401" y="827071"/>
                </a:cubicBezTo>
                <a:cubicBezTo>
                  <a:pt x="192860" y="827071"/>
                  <a:pt x="83732" y="779538"/>
                  <a:pt x="4738" y="702687"/>
                </a:cubicBezTo>
                <a:lnTo>
                  <a:pt x="0" y="697100"/>
                </a:lnTo>
                <a:lnTo>
                  <a:pt x="22878" y="671927"/>
                </a:lnTo>
                <a:cubicBezTo>
                  <a:pt x="155000" y="511833"/>
                  <a:pt x="272049" y="338838"/>
                  <a:pt x="371853" y="155115"/>
                </a:cubicBezTo>
                <a:lnTo>
                  <a:pt x="4465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B8A6E1-44B2-54E1-6460-1C9B27EE7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5698912" cy="6858001"/>
            <a:chOff x="0" y="-1"/>
            <a:chExt cx="5698912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22D7888-22FA-4AA1-9BA4-CC61D6643D47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B6E464-8999-4773-A1F2-E6CAA990E572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EA14BE8-FDD0-4434-9C3E-BFF78C22D9E3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494E364-7EA8-4D92-915D-75D1A3A67C07}"/>
                </a:ext>
              </a:extLst>
            </p:cNvPr>
            <p:cNvSpPr/>
            <p:nvPr userDrawn="1"/>
          </p:nvSpPr>
          <p:spPr>
            <a:xfrm flipH="1">
              <a:off x="4132972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F9EBE3B-A856-C23C-4698-B764DF4BC7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2118" y="262762"/>
            <a:ext cx="5507421" cy="3649718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4C9CB37-5251-201C-ACE3-FD69A00C77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7393" y="847600"/>
            <a:ext cx="4619625" cy="4617720"/>
          </a:xfrm>
          <a:prstGeom prst="ellipse">
            <a:avLst/>
          </a:prstGeom>
          <a:noFill/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F08299-9068-827D-783B-BFF5B95E9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2118" y="4058263"/>
            <a:ext cx="5507421" cy="214148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400"/>
            </a:lvl1pPr>
            <a:lvl2pPr marL="228600">
              <a:lnSpc>
                <a:spcPct val="90000"/>
              </a:lnSpc>
              <a:buClr>
                <a:schemeClr val="accent2"/>
              </a:buClr>
              <a:defRPr sz="2000"/>
            </a:lvl2pPr>
            <a:lvl3pPr marL="457200">
              <a:lnSpc>
                <a:spcPct val="90000"/>
              </a:lnSpc>
              <a:buClr>
                <a:schemeClr val="accent2"/>
              </a:buClr>
              <a:defRPr sz="1800"/>
            </a:lvl3pPr>
            <a:lvl4pPr marL="685800">
              <a:lnSpc>
                <a:spcPct val="90000"/>
              </a:lnSpc>
              <a:buClr>
                <a:schemeClr val="accent2"/>
              </a:buClr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A165FA01-AC61-4D69-A049-4F152F96D4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6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803"/>
            <a:ext cx="10515600" cy="1472974"/>
          </a:xfrm>
        </p:spPr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3FB7D8D-37C3-E089-EC02-FB49A13CBE1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838099"/>
            <a:ext cx="8012113" cy="428488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800"/>
            </a:lvl1pPr>
            <a:lvl2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600"/>
            </a:lvl2pPr>
            <a:lvl3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400"/>
            </a:lvl3pPr>
            <a:lvl4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4pPr>
            <a:lvl5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77973-7215-42B8-A0D8-059DAB1A556C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14">
            <a:extLst>
              <a:ext uri="{FF2B5EF4-FFF2-40B4-BE49-F238E27FC236}">
                <a16:creationId xmlns:a16="http://schemas.microsoft.com/office/drawing/2014/main" id="{438B6FA2-AF11-618E-2B1A-38BF083DF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81048" y="5144407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13">
            <a:extLst>
              <a:ext uri="{FF2B5EF4-FFF2-40B4-BE49-F238E27FC236}">
                <a16:creationId xmlns:a16="http://schemas.microsoft.com/office/drawing/2014/main" id="{A269A8D8-A4AE-CEFF-E928-7DB1CFB3E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9">
            <a:extLst>
              <a:ext uri="{FF2B5EF4-FFF2-40B4-BE49-F238E27FC236}">
                <a16:creationId xmlns:a16="http://schemas.microsoft.com/office/drawing/2014/main" id="{15418837-E689-97BE-9FAD-FEDBD599E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109434" y="3527042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DF76A42-387B-8D66-1214-D40462070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0621" y="704193"/>
            <a:ext cx="2296455" cy="22964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ACE818-46EF-547E-9315-A84948303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7652" y="0"/>
            <a:ext cx="8798419" cy="6816262"/>
            <a:chOff x="577652" y="-28502"/>
            <a:chExt cx="8798419" cy="68162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644D21-8793-9A96-F305-5D20EE342B26}"/>
                </a:ext>
              </a:extLst>
            </p:cNvPr>
            <p:cNvSpPr/>
            <p:nvPr userDrawn="1"/>
          </p:nvSpPr>
          <p:spPr>
            <a:xfrm>
              <a:off x="2815929" y="148929"/>
              <a:ext cx="6560142" cy="65601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F8D7AEF-C845-09F0-F31C-20B32BBA1EBA}"/>
                </a:ext>
              </a:extLst>
            </p:cNvPr>
            <p:cNvSpPr/>
            <p:nvPr userDrawn="1"/>
          </p:nvSpPr>
          <p:spPr>
            <a:xfrm rot="9222429" flipV="1">
              <a:off x="2494119" y="-28502"/>
              <a:ext cx="6816262" cy="6816262"/>
            </a:xfrm>
            <a:prstGeom prst="arc">
              <a:avLst>
                <a:gd name="adj1" fmla="val 16200000"/>
                <a:gd name="adj2" fmla="val 20093138"/>
              </a:avLst>
            </a:prstGeom>
            <a:ln w="127000" cap="rnd">
              <a:solidFill>
                <a:schemeClr val="accent4">
                  <a:alpha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F9D44CB-887B-C74D-3E96-5607E84DAEFF}"/>
                </a:ext>
              </a:extLst>
            </p:cNvPr>
            <p:cNvSpPr/>
            <p:nvPr userDrawn="1"/>
          </p:nvSpPr>
          <p:spPr>
            <a:xfrm>
              <a:off x="577652" y="1085116"/>
              <a:ext cx="759403" cy="73880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87D193F4-2337-0048-1BE7-C9A815419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936118" y="5508455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EE4510-BCBA-C39A-BEF1-A391A3304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494655" y="5270490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349825"/>
            <a:ext cx="6560142" cy="3063149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15929" y="4412973"/>
            <a:ext cx="6560142" cy="193557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3C0E-5F3D-41C7-8AC6-A5BED1831954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4915163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FB01ADF-164A-96FB-0129-C2A0F0ED0A8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147896" y="1816916"/>
            <a:ext cx="5212080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63F0DD-A38B-64B8-7412-087B487E6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3536" y="2"/>
            <a:ext cx="12068464" cy="6857998"/>
            <a:chOff x="123536" y="2"/>
            <a:chExt cx="12068464" cy="6857998"/>
          </a:xfrm>
        </p:grpSpPr>
        <p:sp>
          <p:nvSpPr>
            <p:cNvPr id="12" name="Freeform: Shape 9">
              <a:extLst>
                <a:ext uri="{FF2B5EF4-FFF2-40B4-BE49-F238E27FC236}">
                  <a16:creationId xmlns:a16="http://schemas.microsoft.com/office/drawing/2014/main" id="{44CE2FB7-A856-E3C3-9798-73AAFB7901B8}"/>
                </a:ext>
              </a:extLst>
            </p:cNvPr>
            <p:cNvSpPr/>
            <p:nvPr userDrawn="1"/>
          </p:nvSpPr>
          <p:spPr>
            <a:xfrm>
              <a:off x="5671336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0">
              <a:extLst>
                <a:ext uri="{FF2B5EF4-FFF2-40B4-BE49-F238E27FC236}">
                  <a16:creationId xmlns:a16="http://schemas.microsoft.com/office/drawing/2014/main" id="{47ED62E5-894A-A8F9-A6DC-4A5C147CDE78}"/>
                </a:ext>
              </a:extLst>
            </p:cNvPr>
            <p:cNvSpPr/>
            <p:nvPr userDrawn="1"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id="{5C181CD4-C69B-2826-AF23-060D677248A9}"/>
                </a:ext>
              </a:extLst>
            </p:cNvPr>
            <p:cNvSpPr/>
            <p:nvPr userDrawn="1"/>
          </p:nvSpPr>
          <p:spPr>
            <a:xfrm rot="5400000">
              <a:off x="11328915" y="3872201"/>
              <a:ext cx="1214656" cy="511514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BCDA2-45AD-4EC2-A953-4FA2B45C7E39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0538251-2B75-FA20-0F29-FB58583E612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3108958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1pPr>
            <a:lvl2pPr marL="2857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65151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92583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06C49DD-8C29-93EA-04F4-22F84080DF5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61820" y="1816916"/>
            <a:ext cx="669815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8B7E5-191D-4A43-B4CC-1C40F19A30CB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1E75594D-82D2-74F6-56EC-46FCD28CB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94966" y="0"/>
            <a:ext cx="1214656" cy="511514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FF4E0F5B-0892-2688-EFD3-284369DA5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097530" y="5590215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D8715A-3067-732D-C410-868C7CCCF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982378" y="551212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807BCF9-2F5B-200E-2E6C-E177DB56E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458"/>
            <a:ext cx="7083733" cy="6182202"/>
            <a:chOff x="0" y="7460"/>
            <a:chExt cx="7083733" cy="6182202"/>
          </a:xfrm>
        </p:grpSpPr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7A624B2B-50FD-9351-987F-2E5A5472CAB6}"/>
                </a:ext>
              </a:extLst>
            </p:cNvPr>
            <p:cNvSpPr/>
            <p:nvPr userDrawn="1"/>
          </p:nvSpPr>
          <p:spPr>
            <a:xfrm rot="16200000">
              <a:off x="-388933" y="4841194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51E534EE-E0F1-2BD9-9A82-7656B90A2D9D}"/>
                </a:ext>
              </a:extLst>
            </p:cNvPr>
            <p:cNvSpPr/>
            <p:nvPr userDrawn="1"/>
          </p:nvSpPr>
          <p:spPr>
            <a:xfrm>
              <a:off x="6234405" y="7460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7"/>
            <a:ext cx="5257800" cy="2324046"/>
          </a:xfrm>
        </p:spPr>
        <p:txBody>
          <a:bodyPr anchor="b" anchorCtr="0"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57316"/>
            <a:ext cx="5257800" cy="336985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114" y="845068"/>
            <a:ext cx="5193792" cy="519379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A5745-5C27-427A-B876-2A585C9B3606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3C1A87-9F2C-42B2-9557-6AFE1F749D29}" type="datetime1">
              <a:rPr lang="en-US" smtClean="0"/>
              <a:t>5/3/2025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67" r:id="rId4"/>
    <p:sldLayoutId id="2147483650" r:id="rId5"/>
    <p:sldLayoutId id="2147483649" r:id="rId6"/>
    <p:sldLayoutId id="2147483662" r:id="rId7"/>
    <p:sldLayoutId id="2147483663" r:id="rId8"/>
    <p:sldLayoutId id="2147483652" r:id="rId9"/>
    <p:sldLayoutId id="2147483666" r:id="rId10"/>
    <p:sldLayoutId id="2147483664" r:id="rId11"/>
    <p:sldLayoutId id="2147483665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bYTgfjSsid8" TargetMode="External"/><Relationship Id="rId4" Type="http://schemas.openxmlformats.org/officeDocument/2006/relationships/image" Target="../media/image4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youtube.com/watch?v=Nq5RZ8oPBoA" TargetMode="External"/><Relationship Id="rId4" Type="http://schemas.openxmlformats.org/officeDocument/2006/relationships/image" Target="../media/image42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474" y="2441738"/>
            <a:ext cx="6261291" cy="3562821"/>
          </a:xfrm>
          <a:noFill/>
        </p:spPr>
        <p:txBody>
          <a:bodyPr anchor="b">
            <a:noAutofit/>
          </a:bodyPr>
          <a:lstStyle/>
          <a:p>
            <a:r>
              <a:rPr lang="en-US" dirty="0"/>
              <a:t>Module </a:t>
            </a:r>
            <a:r>
              <a:rPr lang="th-TH" dirty="0"/>
              <a:t>3</a:t>
            </a:r>
            <a:br>
              <a:rPr lang="th-TH" dirty="0"/>
            </a:br>
            <a:r>
              <a:rPr lang="th-TH" dirty="0"/>
              <a:t>การวางแผน ออกแบบ และควบคุมกิจกรรมการพัฒนาสติปัญญา (1)-</a:t>
            </a:r>
            <a:br>
              <a:rPr lang="th-TH" dirty="0"/>
            </a:br>
            <a:r>
              <a:rPr lang="th-TH" dirty="0"/>
              <a:t>คณิตศาสตร์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26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3FB6-A0DB-96EF-52BA-7F7A96DC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5068"/>
            <a:ext cx="5481320" cy="1339332"/>
          </a:xfrm>
        </p:spPr>
        <p:txBody>
          <a:bodyPr/>
          <a:lstStyle/>
          <a:p>
            <a:r>
              <a:rPr lang="th-TH" sz="4000" dirty="0"/>
              <a:t>ส่งเสริมความคิดสร้างสรรค์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7F757-3B84-4CE8-9B32-957E8865B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9360"/>
            <a:ext cx="5257800" cy="322072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dirty="0"/>
              <a:t>การแก้ปัญหาทางคณิตศาสตร์ช่วยกระตุ้นความคิดสร้างสรรค์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dirty="0"/>
              <a:t>เรียนรู้การมองปัญหาจากหลายมุมมอง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119737B-2F48-B0AE-F108-CC22BCB180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49CEA-62BE-D445-AE14-3F4F1A57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407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44D9D-31B8-9140-AC86-7E2DE17E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ใช้คำศัพท์เชิงพื้นที่ในเวลาบล็อก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0333A-34FB-BE89-8D18-6F238D171B4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ระหว่างเวลาเล่นบล็อก ให้ใช้คำศัพท์เชิงพื้นที่เพื่ออธิบายรูปร่าง ขนาด และตำแหน่งของบล็อกและโครงสร้างที่เด็กๆ สร้างขึ้น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ตัวอย่าง: "บล็อกสี่เหลี่ยมผืนผ้าจะกว้างกว่าบล็อกทรงกระบอกที่ด้านล่างของหอคอยและบล็อกสามเหลี่ยมที่ด้านบนมาก" หรือ “หนูต้องเพิ่มรูปทรงใดที่ด้านนี้เพื่อให้ตรงกับอีกด้านหนึ่ง“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เพื่อเพิ่มความหลากหลาย ให้เด็กๆ จับคู่กันและอธิบายโครงสร้างให้กันฟังโดยใช้คำศัพท์เชิงพื้นที่</a:t>
            </a:r>
            <a:endParaRPr lang="th-TH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7B478D-F743-BFDA-8166-4FFBDBC7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100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17A4E3C-C59D-A275-7F5C-F3E1AA06F9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9648" r="15185" b="15463"/>
          <a:stretch/>
        </p:blipFill>
        <p:spPr bwMode="auto">
          <a:xfrm>
            <a:off x="7950194" y="2059305"/>
            <a:ext cx="3206759" cy="278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1979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4ACFF-C027-0600-6054-94A65AFC9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5. การบูรณาการคณิตศาสตร์ในชีวิตประจำวัน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628448-88F7-D6CE-E664-4C2B81DB1C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ระหว่างเวลาอาหาร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F87EF-23D9-AAE5-9393-5F6A233D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556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EAA5D-0F1E-EA84-92FF-65AB8522D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ตัวเลขในเวลาอาหาร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4C330-40DF-36F0-54FA-B19DAB98BB7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นับ เปรียบเทียบ และพูดคุยเรื่องปริมาณในมื้ออาหาร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ตัวอย่าง: “หนูมีแอปเปิ้ลกี่ชิ้น” หรือ “มีเด็กนั่งที่โต๊ะนี้หรือโต๊ะนั้นมากกว่ากัน มาลองนับกัน!” หรือ “ถ้าเราต้องการกล่องน้ำผลไม้คนละกล่องต่อคนที่นั่งโต๊ะนี้ เราต้องใช้กล่องน้ำผลไม้กี่กล่อง”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เพื่อให้ยากขึ้น ให้ถามคำถามบวกและลบกับเด็กๆ เช่น “น้องแบมมีแอปเปิ้ล 3 ชิ้น ถ้าน้องแบมกินไปแล้ว 1 ชิ้น จะเหลือแอปเปิ้ลอยู่กี่ชิ้น</a:t>
            </a:r>
            <a:endParaRPr lang="th-TH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71F5C-44B6-08F7-B0D1-864A6758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102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EF07C22-BFD5-2D1D-D863-C5CE9206A97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420" y="1499064"/>
            <a:ext cx="3226594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9075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7D007-8BCB-4BD3-FD79-5B001BBFB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ค้นหารูปทรงในอาหาร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BD80-6E45-98F0-EAE6-D992C548995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กระตุ้นให้เด็ก ๆ ค้นหารูปทรงในอาหารของตัวเอง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ตัวอย่าง: “ครูเห็นวงกลมบนจานของครู หนูเห็นรูปร่างอะไรบนจานของหนู”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เพื่อให้เข้าใจยากขึ้น ให้พูดถึงว่ารูปทรงที่พบในอาหารมีความเหมือนและแตกต่างจากรูปทรงจริงอย่างไร “แตงโมหั่นเป็นชิ้นเหมือนสามเหลี่ยมได้อย่างไร แตกต่างกันอย่างไร”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h-TH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79F19-A6D4-E431-0F8C-9ABBB6AA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103</a:t>
            </a:fld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6BA4CF1-FBFA-8DC7-6D20-33C8EB8D262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9" t="10791" r="11119" b="3687"/>
          <a:stretch/>
        </p:blipFill>
        <p:spPr bwMode="auto">
          <a:xfrm>
            <a:off x="8376920" y="1595119"/>
            <a:ext cx="2890520" cy="317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335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4ACFF-C027-0600-6054-94A65AFC9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5. การบูรณาการคณิตศาสตร์ในชีวิตประจำวัน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628448-88F7-D6CE-E664-4C2B81DB1C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ระหว่างเวลาเก็บของเล่น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F87EF-23D9-AAE5-9393-5F6A233D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177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3CE4E-AAAF-A630-5858-F25174C56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การเก็บของเล่นตามรูปทรง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AE889-3B5B-7A65-2A67-8609EA1EA10E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เมื่อเก็บของเล่น ควรกระตุ้นให้เด็กๆ เก็บตามรูปทรงของของเล่นแต่ละชิ้น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ตัวอย่าง: “ก่อนอื่น ให้เก็บของเล่นรูปทรงสี่เหลี่ยมทั้งหมด จากนั้นจึงเก็บของเล่นรูปทรงกระบอกสูบ” หรือ “น้องวิวเก็บของเล่นรูปทรงหกเหลี่ยมทั้งหมดไว้ น้องเอ็มเก็บของเล่นรูปทรงสามเหลี่ยมทั้งหมดไว้”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เพื่อให้ยากขึ้น ให้คำสั่งตามลักษณะเฉพาะของรูปทรงต่างๆ “น้องแบมเก็บรูปทรงที่มีสี่ด้านทั้งหมดก่อน”</a:t>
            </a:r>
            <a:endParaRPr lang="th-TH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CC5F0-AC36-8473-4A7F-6E67C59BD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105</a:t>
            </a:fld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406BB37-85A5-FF30-A7FF-9ACD377884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17629" r="11119" b="13722"/>
          <a:stretch/>
        </p:blipFill>
        <p:spPr bwMode="auto">
          <a:xfrm>
            <a:off x="8463280" y="1859279"/>
            <a:ext cx="3048000" cy="255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4731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69898-4F86-2DAF-91E6-0F0CEE691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การเก็บของเล่นตามขนาด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6C724-6F61-8274-7093-53C9B3888D7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ขอให้เด็กๆ เก็บของเล่นตามขนาด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ตัวอย่าง: “เก็บของเล่นชิ้นใหญ่ที่สุดก่อน” หรือ “หาของเล่นชิ้นเล็กกว่ามือของหนูมาเก็บ”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เพื่อให้ยากขึ้น ให้ให้คำแนะนำโดยอิงตามความสูง ความกว้าง หรือความยาว ตัวอย่าง "มาแยกของเล่นสัตว์จากตัวสูงที่สุดไปยังตัวเตี้ยที่สุดกัน"</a:t>
            </a:r>
            <a:endParaRPr lang="th-TH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527A5-4C5D-C407-0085-CEB207FC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106</a:t>
            </a:fld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111F502-95FB-1350-D962-95D0ADB05D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t="20911" r="3188" b="14542"/>
          <a:stretch/>
        </p:blipFill>
        <p:spPr bwMode="auto">
          <a:xfrm>
            <a:off x="8158480" y="1940559"/>
            <a:ext cx="3383280" cy="239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885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88D0E-95D8-F64C-C529-35AB04161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การนับของเล่นที่เก็บ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8C383-7EF6-04A0-C65E-320EF0E64831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เมื่อเก็บของเล่น ให้เด็กหยิบของเล่นขึ้นมาจำนวนหนึ่ง และแสดงให้เด็กเห็นว่า ครูรู้ว่าเด็กเก็บมาได้กี่ชิ้น ก่อนที่จะเก็บเข้าที่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ตัวอย่าง: “ทุกคนหาของเล่นสามชิ้นมาเก็บ ครูเห็นว่าน้องเจดเก็บหนังสือมา 3 เล่ม หนึ่ง สอง สาม ส่วนน้องเมย์เก็บบล็อกมา 2 ชิ้น หนึ่ง สอง น้องเมย์ต้องหามาอีก 1 ชิ้น”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เพื่อเพิ่มความหลากหลาย ให้เด็กๆ แสดงการรู้จักจำนวน เช่น ปรบมือ 3 ครั้ง หลังจากที่เก็บของเล่นเข้าที่</a:t>
            </a:r>
            <a:endParaRPr lang="th-TH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11D0A-3098-18EC-42BA-C03ABC97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107</a:t>
            </a:fld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0FF5252-B680-363A-02CD-4512D88319E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t="23783" r="6743" b="17004"/>
          <a:stretch/>
        </p:blipFill>
        <p:spPr bwMode="auto">
          <a:xfrm>
            <a:off x="8310880" y="2250439"/>
            <a:ext cx="3180080" cy="219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57642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4ACFF-C027-0600-6054-94A65AFC9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5. การบูรณาการคณิตศาสตร์ในชีวิตประจำวัน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628448-88F7-D6CE-E664-4C2B81DB1C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ระหว่างการเคลื่อนที่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F87EF-23D9-AAE5-9393-5F6A233D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5262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3AE06-EE54-86AE-F250-AE015ADBE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เข้าแถวตามสี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43103-BAA0-BFF3-CA8E-6B35E3C5650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วางกระดาษหรือผ้าสีลงบนพื้น ให้เด็กๆ เรียงแถวตามสีของเสื้อผ้าหรือรองเท้า เมื่อเรียงแถวเสร็จแล้ว ให้นับจำนวนเด็กในแต่ละแถว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ตัวอย่าง: “เด็กๆ จะเข้าแถวตามสีรองเท้าของตัวเอง ครูวางกระดาษสีไว้บนพื้น เรียงแถวหน้ากระดาษที่สีเดียวกับรองเท้าของตัวเองมากที่สุด มีเพื่อนกี่คนที่ใส่รองเท้าสีดำ รองเท้าสีเทา?”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เพื่อเพิ่มความหลากหลาย ให้ทำแผนภูมิหรือกราฟโดยอิงตามข้อมูลของเด็ก</a:t>
            </a:r>
            <a:endParaRPr lang="th-TH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CCB09D-A45C-772E-3B9C-29BE89AB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109</a:t>
            </a:fld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891B780-E0A0-D179-6557-3FE023D7389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27935" r="6743" b="13341"/>
          <a:stretch/>
        </p:blipFill>
        <p:spPr bwMode="auto">
          <a:xfrm>
            <a:off x="8331200" y="2743199"/>
            <a:ext cx="3332480" cy="14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117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AB9E0-BC74-34BA-F90F-63FB399FB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118" y="701040"/>
            <a:ext cx="5507421" cy="1259840"/>
          </a:xfrm>
        </p:spPr>
        <p:txBody>
          <a:bodyPr>
            <a:normAutofit/>
          </a:bodyPr>
          <a:lstStyle/>
          <a:p>
            <a:r>
              <a:rPr lang="th-TH" sz="4000" dirty="0"/>
              <a:t>พัฒนาทักษะมิติสัมพันธ์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BF30B-BB65-E268-5153-67B806562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118" y="2178662"/>
            <a:ext cx="5507421" cy="3673497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คณิตศาสตร์ช่วยส่งเสริมทักษะที่เกี่ยวข้องกับความสามารถในการรับรู้และเข้าใจตำแหน่ง ทิศทาง รูปทรง และความสัมพันธ์ของวัตถุต่าง ๆ ในพื้นที่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ทักษะนี้เป็นสิ่งสำคัญสำหรับการทำกิจกรรมในชีวิตประจำวัน เช่น การอ่านแผนที่ การจัดเรียงวัตถุ หรือการเคลื่อนที่ผ่านพื้นที่ต่าง ๆ อย่างมีประสิทธิภาพ รวมทั้งสาขาวิชาเช่น วิทยาศาสตร์, วิศวกรรมศาสตร์, สถาปัตยกรรม และศิลปะ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49A3DEC-0067-6BC9-FB1D-4A06C769F3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C42993-EF50-DAC6-4EA3-E89F07B60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221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06771-B337-EDF5-A023-7BEAEA0B9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นับก้าวเพื่อวัดระยะทาง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F95E3-5E8F-B962-A6B8-1E0CA750382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ให้เด็กๆ นับจำนวนก้าวที่ต้องเดินจากจุดหนึ่งไปอีกจุดหนึ่ง อธิบายว่าแต่ละก้าวต้องมีขนาดเท่ากันจึงจะวัดได้แม่นยำ ทดลองใช้ก้าวเล็กและก้าวใหญ่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ตัวอย่าง: “นับจำนวนก้าวเล็กๆ ที่ต้องก้าวจากครูไปถึงต้นไม้ พยายามให้แต่ละก้าวมีขนาดเท่ากัน [เด็กๆ เดินและนับ] ตอนนี้ลองนับจำนวนก้าวใหญ่ๆ ที่ต้องก้าวกลับมาหาครู [เด็กๆ เดินและนับ] หนูก้าวใหญ่หรือก้าวเล็กมากกว่ากัน ทำไมจึงเป็นเช่นนั้น”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เพื่อให้ง่ายขึ้น ให้นับเป็นกลุ่มเมื่อเด็กแต่ละคนเดินไปถึงจุดหมาย</a:t>
            </a:r>
            <a:endParaRPr lang="th-TH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7ED0C2-63B7-BDFD-141C-40FB2478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110</a:t>
            </a:fld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844BB78-DF14-D016-23FF-DF9728E34EC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23783" r="8110" b="13722"/>
          <a:stretch/>
        </p:blipFill>
        <p:spPr bwMode="auto">
          <a:xfrm>
            <a:off x="8194031" y="1823719"/>
            <a:ext cx="3464234" cy="267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2990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06771-B337-EDF5-A023-7BEAEA0B9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เปรียบเทียบรูปทรงเพื่อค้นหากลุ่มของตัวเอง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F95E3-5E8F-B962-A6B8-1E0CA750382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แจกการ์ดที่มีรูปทรงให้เด็กแต่ละคน ใช้การ์ดเพื่อแบ่งเด็กเป็นกลุ่มหรือเพื่อให้คำแนะนำว่าจะต้องไปที่ไหน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ตัวอย่าง: “ทุกคนที่มีรูปสี่เหลี่ยมผืนผ้า ให้ไปที่โต๊ะศิลปะ สี่เหลี่ยมผืนผ้ามีสี่ด้าน ทุกคนที่มีรูปสามเหลี่ยม ให้ไปที่โต๊ะคณิตศาสตร์ สามเหลี่ยมมีกี่ด้าน”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เพื่อให้เข้าใจง่ายขึ้น ให้แจกการ์ดใบเดียวกันให้เด็กๆ ในแต่ละกลุ่ม ตัวอย่างเช่น เด็กๆ ในกลุ่มหนึ่งจะได้รับการ์ดรูปสามเหลี่ยมด้านเท่า และเด็กๆ ในอีกกลุ่มหนึ่งจะได้รับการ์ดรูปสี่เหลี่ยมจัตุรัส เปลี่ยนแปลงประเภทและการนำเสนอรูปทรงต่างๆ เมื่อเด็กๆ มีความรู้เกี่ยวกับรูปทรงมากขึ้น</a:t>
            </a:r>
            <a:endParaRPr lang="th-TH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7ED0C2-63B7-BDFD-141C-40FB2478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111</a:t>
            </a:fld>
            <a:endParaRPr 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5D2FE91-F17C-B434-1051-30AECC0E5E6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6"/>
          <a:stretch/>
        </p:blipFill>
        <p:spPr bwMode="auto">
          <a:xfrm>
            <a:off x="8199422" y="2357120"/>
            <a:ext cx="3714750" cy="145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3707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06771-B337-EDF5-A023-7BEAEA0B9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เรียงแถวตามแบบรูป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F95E3-5E8F-B962-A6B8-1E0CA750382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แจกการ์ดที่มีรูปทรงหรือตัวเลขให้กับเด็ก เพื่อให้เด็กสร้างแบบรูปในขณะที่เรียงแถวกัน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ตัวอย่าง: “เราจะสร้างรูปแบบ </a:t>
            </a:r>
            <a:r>
              <a:rPr lang="en-US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ABAB </a:t>
            </a: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โดยเรียงแถวเป็นรูปสี่เหลี่ยมจัตุรัส สามเหลี่ยม สี่เหลี่ยมจัตุรัส สามเหลี่ยม ดูการ์ดของหนูแล้วเรียงแถวเพื่อสร้างแบบรูปแบบนี้”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หากต้องการให้ยากขึ้น ให้ใช้แบบรูปที่ซับซ้อน เช่น </a:t>
            </a:r>
            <a:r>
              <a:rPr lang="en-US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AABAAB, ABBABB </a:t>
            </a: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หรือ </a:t>
            </a:r>
            <a:r>
              <a:rPr lang="en-US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ABCABC </a:t>
            </a: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ตัวอย่าง: “มาสร้างรูปแบบ </a:t>
            </a:r>
            <a:r>
              <a:rPr lang="en-US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ABCABC </a:t>
            </a: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พร้อมตัวเลขกันเถอะ เราจะเริ่มด้วย 2-4-6, 2-4-6”</a:t>
            </a:r>
            <a:endParaRPr lang="th-TH" sz="2400" dirty="0">
              <a:solidFill>
                <a:srgbClr val="303030"/>
              </a:solidFill>
              <a:highlight>
                <a:srgbClr val="FFFFFF"/>
              </a:highlight>
              <a:latin typeface="Source Sans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h-TH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7ED0C2-63B7-BDFD-141C-40FB2478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112</a:t>
            </a:fld>
            <a:endParaRPr 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4986D03-5DB6-E197-4E7B-3B3D31CD0C8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902" y="2348064"/>
            <a:ext cx="37147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85804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06771-B337-EDF5-A023-7BEAEA0B9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เรียงแถวเป็นคู่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F95E3-5E8F-B962-A6B8-1E0CA750382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แจกการ์ดที่มีตัวเลขให้เด็กจำนวนครึ่งหนึ่งในห้องเรียนและการ์ดที่มีจุดให้เด็กอีกครึ่งหนึ่ง แล้วให้เด็กๆ เข้าแถวถัดจากผู้ที่มีการ์ดที่มีจำนวนจุดเท่ากับตัวเลขของตัวเอง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ตัวอย่าง: “หากการ์ดของหนูมีจุด ให้ลองนับดูว่ามีจุดกี่จุด จากนั้นหาเพื่อนที่มีตัวเลขตรงกับจำนวนจุดที่หนูมี”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เพื่อให้ทำได้ง่ายขึ้น ให้แจกการ์ดที่มีจุดแทนตัวเลขให้เด็กแต่ละคน แล้วขอให้เด็กเข้าแถวถัดจากคนที่การ์ดมีจำนวนจุดเท่ากัน</a:t>
            </a:r>
            <a:endParaRPr lang="th-TH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7ED0C2-63B7-BDFD-141C-40FB2478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113</a:t>
            </a:fld>
            <a:endParaRPr lang="en-US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31B49985-F280-15AB-CA01-62CCF5835C5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9"/>
          <a:stretch/>
        </p:blipFill>
        <p:spPr bwMode="auto">
          <a:xfrm>
            <a:off x="8199425" y="2291080"/>
            <a:ext cx="3571875" cy="220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37642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06771-B337-EDF5-A023-7BEAEA0B9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เรียงตามหมายเลข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F95E3-5E8F-B962-A6B8-1E0CA750382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แจกการ์ดที่มีตัวเลขหรือจุดให้เด็กแต่ละคน ให้เด็กเข้าแถวเมื่อมีคนเรียกหมายเลขของตน เมื่อทุกคนเข้าแถวครบแล้ว ให้เด็กแต่ละคนบอกหมายเลขของตน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ตัวอย่าง: “นับดูว่ามีจุดกี่จุดบนการ์ดของตัวหนูเอง จำจำนวนจุดไว้ เมื่อครูเรียกจำนวนจุดของหนู ให้หนูมาเข้าแถว”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เพื่อให้ยากขึ้น ให้เด็กๆ ทำงานร่วมกันเรียงจากเล็กไปใหญ่ หรือจากใหญ่ไปเล็ก</a:t>
            </a:r>
            <a:endParaRPr lang="th-TH" sz="2400" dirty="0">
              <a:solidFill>
                <a:srgbClr val="303030"/>
              </a:solidFill>
              <a:highlight>
                <a:srgbClr val="FFFFFF"/>
              </a:highlight>
              <a:latin typeface="Source Sans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h-TH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7ED0C2-63B7-BDFD-141C-40FB2478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114</a:t>
            </a:fld>
            <a:endParaRPr lang="en-US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64C30605-BC97-67B5-3BDA-D9512A21157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23783" r="10299" b="23294"/>
          <a:stretch/>
        </p:blipFill>
        <p:spPr bwMode="auto">
          <a:xfrm>
            <a:off x="8387077" y="2321555"/>
            <a:ext cx="3145713" cy="211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56182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91565-E62B-D14B-CA62-31A93CCE7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การจัดเตรียมห้องเรียนและสภาพแวดล้อม</a:t>
            </a:r>
          </a:p>
        </p:txBody>
      </p:sp>
      <p:pic>
        <p:nvPicPr>
          <p:cNvPr id="5" name="Setting Up A Space For Math">
            <a:hlinkClick r:id="" action="ppaction://media"/>
            <a:extLst>
              <a:ext uri="{FF2B5EF4-FFF2-40B4-BE49-F238E27FC236}">
                <a16:creationId xmlns:a16="http://schemas.microsoft.com/office/drawing/2014/main" id="{B7598713-00FF-3637-1A3B-6046C33BD2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638" y="1838325"/>
            <a:ext cx="7616825" cy="42846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4AD84-4421-6BA6-1EB4-D518878BD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115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29716-F5C6-D382-54CE-6AE87FBE6107}"/>
              </a:ext>
            </a:extLst>
          </p:cNvPr>
          <p:cNvSpPr txBox="1"/>
          <p:nvPr/>
        </p:nvSpPr>
        <p:spPr>
          <a:xfrm>
            <a:off x="1625600" y="6224270"/>
            <a:ext cx="6042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5"/>
              </a:rPr>
              <a:t>https://www.youtube.com/watch?v=bYTgfjSsid8</a:t>
            </a: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3149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0B9B9-EDE8-F78D-8E91-8508E30DB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การจัดเตรียมสื่ออุปกรณ์</a:t>
            </a:r>
          </a:p>
        </p:txBody>
      </p:sp>
      <p:pic>
        <p:nvPicPr>
          <p:cNvPr id="6" name="Math Materials">
            <a:hlinkClick r:id="" action="ppaction://media"/>
            <a:extLst>
              <a:ext uri="{FF2B5EF4-FFF2-40B4-BE49-F238E27FC236}">
                <a16:creationId xmlns:a16="http://schemas.microsoft.com/office/drawing/2014/main" id="{CB5F649A-553C-AC5E-FEF9-3C484A4E616D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638" y="1838325"/>
            <a:ext cx="7616825" cy="42846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93E52-E54F-70E4-3016-A3E55BEF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BD1584-48A7-BCD1-D85C-C72439BAA546}"/>
              </a:ext>
            </a:extLst>
          </p:cNvPr>
          <p:cNvSpPr txBox="1"/>
          <p:nvPr/>
        </p:nvSpPr>
        <p:spPr>
          <a:xfrm>
            <a:off x="1564640" y="6217920"/>
            <a:ext cx="6301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5"/>
              </a:rPr>
              <a:t>https://www.youtube.com/watch?v=Nq5RZ8oPBoA</a:t>
            </a:r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8465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  <a:noFill/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455" y="755171"/>
            <a:ext cx="4619937" cy="5315035"/>
          </a:xfrm>
          <a:noFill/>
        </p:spPr>
        <p:txBody>
          <a:bodyPr>
            <a:normAutofit/>
          </a:bodyPr>
          <a:lstStyle/>
          <a:p>
            <a:r>
              <a:rPr lang="th-TH" dirty="0"/>
              <a:t>วิลาศ วูวงศ์</a:t>
            </a:r>
            <a:endParaRPr lang="en-US" dirty="0"/>
          </a:p>
          <a:p>
            <a:r>
              <a:rPr lang="en-US" dirty="0"/>
              <a:t>vilasw@gmail.com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FEC00-D01F-2C37-93D9-5970A162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84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3FB6-A0DB-96EF-52BA-7F7A96DC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5068"/>
            <a:ext cx="5481320" cy="1339332"/>
          </a:xfrm>
        </p:spPr>
        <p:txBody>
          <a:bodyPr/>
          <a:lstStyle/>
          <a:p>
            <a:r>
              <a:rPr lang="th-TH" sz="4000" dirty="0"/>
              <a:t>เชื่อมโยงคณิตศาสตร์กับชีวิตประจำวัน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7F757-3B84-4CE8-9B32-957E8865B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9360"/>
            <a:ext cx="5257800" cy="322072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dirty="0"/>
              <a:t>เข้าใจการใช้คณิตศาสตร์ในสถานการณ์จริง เช่น การซื้อขาย การวัด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dirty="0"/>
              <a:t>พัฒนาทักษะการจัดการเงินและเวลาเบื้องต้น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590B3E7-5A57-3C40-4192-3A656FF5E3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C0695-6E89-9298-E88B-07538DB4C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200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AB9E0-BC74-34BA-F90F-63FB399FB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118" y="701040"/>
            <a:ext cx="5507421" cy="1259840"/>
          </a:xfrm>
        </p:spPr>
        <p:txBody>
          <a:bodyPr>
            <a:normAutofit/>
          </a:bodyPr>
          <a:lstStyle/>
          <a:p>
            <a:r>
              <a:rPr lang="th-TH" sz="4000" dirty="0"/>
              <a:t>ส่งเสริมการทำงานเป็นทีม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BF30B-BB65-E268-5153-67B806562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118" y="2178662"/>
            <a:ext cx="5507421" cy="367349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กิจกรรมคณิตศาสตร์แบบกลุ่มช่วยพัฒนาทักษะการทำงานร่วมกับผู้อื่น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ฝึกการแบ่งปันความคิดและการรับฟังความคิดเห็นของผู้อื่น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F7E2E06-ED95-F3C9-D32A-3D61547A2A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FB2678-9E95-534B-2E32-F512206B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82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AF1A-6995-377A-89DA-0FA56D219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979745"/>
            <a:ext cx="6560142" cy="3063149"/>
          </a:xfrm>
        </p:spPr>
        <p:txBody>
          <a:bodyPr/>
          <a:lstStyle/>
          <a:p>
            <a:br>
              <a:rPr lang="th-TH" sz="4400" dirty="0"/>
            </a:br>
            <a:br>
              <a:rPr lang="th-TH" sz="4400" dirty="0"/>
            </a:br>
            <a:r>
              <a:rPr lang="th-TH" sz="4400" dirty="0"/>
              <a:t>2. พัฒนาการด้านคณิตศาสตร์ของเด็กปฐมวัย</a:t>
            </a:r>
            <a:br>
              <a:rPr lang="th-TH" sz="4400" dirty="0"/>
            </a:br>
            <a:br>
              <a:rPr lang="th-TH" sz="4400" dirty="0"/>
            </a:br>
            <a:br>
              <a:rPr lang="th-TH" sz="4400" dirty="0"/>
            </a:br>
            <a:endParaRPr lang="th-TH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D64547-23F0-6A55-05A7-2BAE09D2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738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A49B-54E7-9FB5-EEE1-269AC0967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พัฒนาการด้านคณิตศาสตร์ของเด็กปฐมวัย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97129-CD77-DDC5-EADB-D224C0B05B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ในช่วง 5 ปีแรกหลังเกิด เด็กมีพัฒนาการทักษะด้านคณิตศาสตร์ตามลําดับตามช่วงวัย เฉกเช่นเดียวกับพัฒนาการทักษะด้านร่างกายที่เปลี่ยนจากการนอนหงาย มาเป็นนอนคว่ํา คลาน นั่ง ยืน และเดินได้ในที่สุด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เด็กอายุต่ํากว่า 5 ปีพัฒนาแนวคิดทางคณิตศาสตร์ผ่านประสบการณ์ในชีวิตประจําวัน เช่น การสํารวจสภาพแวดล้อม และการมีปฏิสัมพันธ์กับพ่อแม่ ครู หรือผู้ดูแลเด็ก</a:t>
            </a:r>
            <a:endParaRPr lang="th-TH" sz="24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การเข้าใจลําดับขั้นของพัฒนาการทักษะด้านคณิตศาสตร์ของเด็กอายุต่ํากว่า 5 ปี จะช่วยกําหนดเนื้อหาของแนวคิดและการดําเนินการทางคณิตศาสตร์พื้นฐานที่เหมาะสมต่อการส่งเสริมให้กับเด็กในช่วงวัยนั้น 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86688-2461-17FB-1AE2-43D26F271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277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D2F7-9F3E-9B45-48B7-A728B524D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/>
              <a:t>ทักษะทางคณิตศาสตร์ของเด็กอายุ 0 ถึง 4 เดือน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CAF1-935D-1BC4-AF58-3A2D3DF530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dirty="0"/>
              <a:t>สามารถบอกความแตกต่างระหว่างรูปภาพที่มี 2 จุด กับรูปภาพที่มี 3 จุดได้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dirty="0"/>
              <a:t>แสดงความประหลาดใจเมื่อตุ๊กตากระโดดถี่กว่าปกติ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dirty="0"/>
              <a:t>สังเกตขนาด รูปทรง และสีของวัตถุ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A76D56F-1E62-3803-8049-4F33C7A29A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6A8EE-5706-BE96-354B-846E6B5B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175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D2F7-9F3E-9B45-48B7-A728B524D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/>
              <a:t>ทักษะทางคณิตศาสตร์ของเด็กอายุ 5 ถึง 6 เดือน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CAF1-935D-1BC4-AF58-3A2D3DF530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dirty="0"/>
              <a:t>สามารถเห็นความแตกต่างระหว่างน้ําเต็มแก้ว กับน้ําครึ่งแก้ว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dirty="0"/>
              <a:t>แสดงความประหลาดใจที่เห็นของเล่น 3 ชิ้น ทั้งที่ควรจะมีเพียง 2 ชิ้นเท่านั้น ช่วงวัยนี้เป็นช่วงเวลาที่ทักษะการวิเคราะห์และเปรียบเทียบพัฒนาขึ้น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C665448-9CA2-97AF-4767-B6BB735F46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181A8-CC62-5C5E-A4B8-C643D2E9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195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D2F7-9F3E-9B45-48B7-A728B524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9119"/>
            <a:ext cx="5257800" cy="1557283"/>
          </a:xfrm>
        </p:spPr>
        <p:txBody>
          <a:bodyPr/>
          <a:lstStyle/>
          <a:p>
            <a:r>
              <a:rPr lang="th-TH" sz="3600" dirty="0"/>
              <a:t>ทักษะทางคณิตศาสตร์ของเด็กอายุ 7 ถึง 12 เดือน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CAF1-935D-1BC4-AF58-3A2D3DF53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48560"/>
            <a:ext cx="5257800" cy="378968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นําสิ่งของที่มีอยู่ใกล้ตัวมาประกอบกันเข้า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สามารถวางบล็อกซ้อนกันให้สูงขึ้น หรือวางตุ๊กตาซ้อนกันภายในหลายๆ ชั้น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ตั้งแต่อายุ 9 เดือน สามารถแยกความแตกต่างระหว่างของเล่น 2 ชุดใหญ่ได้ แม้ว่าชุดของเล่น 2 ชุดนั้น จะมีจํานวนเกือบเท่ากันก็ตาม ตัวอย่างเช่น เด็กอาจสังเกตเห็นว่าชุดของเล่น 8 ชิ้นแตกต่างจากกลุ่มของเล่น 10 ชิ้น</a:t>
            </a:r>
            <a:endParaRPr lang="th-TH" sz="24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02CF712-7FE8-7F02-F465-399D828BAA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43BE8-21B4-F9EF-EE37-6CD91A648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82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D2F7-9F3E-9B45-48B7-A728B524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9119"/>
            <a:ext cx="5257800" cy="1557283"/>
          </a:xfrm>
        </p:spPr>
        <p:txBody>
          <a:bodyPr/>
          <a:lstStyle/>
          <a:p>
            <a:r>
              <a:rPr lang="th-TH" sz="3600" dirty="0"/>
              <a:t>ทักษะทางคณิตศาสตร์ของเด็กอายุ 12 ถึง 18 เดือน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CAF1-935D-1BC4-AF58-3A2D3DF53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48560"/>
            <a:ext cx="5257800" cy="378968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จดจําและเรียกชื่อรูปทรงพื้นฐาน เช่น วงกลม และสี่เหลี่ยมจัตุรัส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เริ่มจัดกลุ่มวัตถุตามขนาดหรือสี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เริ่มเข้าใจแนวคิดของ "มากขึ้น" และ "น้อยลง“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เริ่มเข้าใจการนับอย่างง่าย โดยชี้ไปที่วัตถุในขณะที่พูดว่า "หนึ่ง" หรือ "สอง"</a:t>
            </a:r>
            <a:endParaRPr lang="th-TH" sz="24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FAE72C0-7755-99FF-A86B-9823B914C5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58648-7474-8346-0AB9-5E67E2313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760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57" y="1119031"/>
            <a:ext cx="4384736" cy="4619938"/>
          </a:xfrm>
          <a:noFill/>
        </p:spPr>
        <p:txBody>
          <a:bodyPr>
            <a:noAutofit/>
          </a:bodyPr>
          <a:lstStyle/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708" y="554942"/>
            <a:ext cx="5552091" cy="5768220"/>
          </a:xfrm>
          <a:noFill/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Why? </a:t>
            </a:r>
            <a:r>
              <a:rPr lang="th-TH" dirty="0"/>
              <a:t>ทำไมจึงควรสอนคณิตศาสตร์ให้กับเด็กปฐมวัย</a:t>
            </a:r>
          </a:p>
          <a:p>
            <a:pPr marL="457200" indent="-457200">
              <a:buFont typeface="+mj-lt"/>
              <a:buAutoNum type="arabicPeriod"/>
            </a:pPr>
            <a:r>
              <a:rPr lang="th-TH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พัฒนาการด้านคณิตศาสตร์ของเด็กปฐมวัย</a:t>
            </a:r>
            <a:endParaRPr lang="en-US" b="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What? </a:t>
            </a:r>
            <a:r>
              <a:rPr lang="th-TH" dirty="0"/>
              <a:t>สอนอะไร?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How? </a:t>
            </a:r>
            <a:r>
              <a:rPr lang="th-TH" dirty="0"/>
              <a:t>สอนอย่างไร?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th-TH" sz="2400" dirty="0"/>
              <a:t>การบูรณาการคณิตศาสตร์ในชีวิตประจำวัน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24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D2F7-9F3E-9B45-48B7-A728B524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9119"/>
            <a:ext cx="5257800" cy="1557283"/>
          </a:xfrm>
        </p:spPr>
        <p:txBody>
          <a:bodyPr/>
          <a:lstStyle/>
          <a:p>
            <a:r>
              <a:rPr lang="th-TH" sz="3600" dirty="0"/>
              <a:t>ทักษะทางคณิตศาสตร์ของเด็กอายุ 18 ถึง 24 เดือน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CAF1-935D-1BC4-AF58-3A2D3DF53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48560"/>
            <a:ext cx="5257800" cy="3789680"/>
          </a:xfrm>
        </p:spPr>
        <p:txBody>
          <a:bodyPr>
            <a:normAutofit/>
          </a:bodyPr>
          <a:lstStyle/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รู้จักและเรียกชื่อรูปทรงที่ซับซ้อนมากขึ้น เช่น สามเหลี่ยม และสี่เหลี่ยมผืนผ้า</a:t>
            </a:r>
          </a:p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เริ่มจัดกลุ่มวัตถุเป็นหมวดหมู่ที่เฉพาะเจาะจงมากขึ้น เช่น ตามรูปทรง หรือตามสี</a:t>
            </a:r>
          </a:p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เข้าใจแนวคิดของ "เหมือน" และ "แตกต่าง“</a:t>
            </a:r>
          </a:p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เริ่มนับหนึ่งถึง 3 หรือ 4</a:t>
            </a:r>
            <a:endParaRPr lang="th-TH" sz="2400" dirty="0">
              <a:effectLst/>
              <a:highlight>
                <a:srgbClr val="FFFFFF"/>
              </a:highlight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0B9BF6F-4BA1-4DE7-23AF-C1E4B5404A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A25C6-8280-D3A8-9132-2DAA123B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32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D2F7-9F3E-9B45-48B7-A728B524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388"/>
            <a:ext cx="5257800" cy="1291334"/>
          </a:xfrm>
        </p:spPr>
        <p:txBody>
          <a:bodyPr/>
          <a:lstStyle/>
          <a:p>
            <a:r>
              <a:rPr lang="th-TH" sz="3600" dirty="0"/>
              <a:t>ทักษะทางคณิตศาสตร์ของเด็กอายุ 24 ถึง 30 เดือน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CAF1-935D-1BC4-AF58-3A2D3DF53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67840"/>
            <a:ext cx="5257800" cy="4968240"/>
          </a:xfrm>
        </p:spPr>
        <p:txBody>
          <a:bodyPr>
            <a:normAutofit fontScale="70000" lnSpcReduction="20000"/>
          </a:bodyPr>
          <a:lstStyle/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นับหนึ่งถึง 3 หรือ 4 ได้เป็นอย่างน้อย บางครั้งอาจจะนับข้ามหรือนับซ้ํา แต่เริ่มเข้าใจแนวคิดพื้นฐานของการนับ</a:t>
            </a:r>
          </a:p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เริ่มเข้าใจว่าตัวเลขแสดงถึงจํานวน</a:t>
            </a:r>
          </a:p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เริ่มเข้าใจความสัมพันธ์เชิงตําแหน่งและเชิงพื้นที่พื้นฐาน เช่น ขึ้น-ลง เข้า-ออก และเปิด-ปิด</a:t>
            </a:r>
          </a:p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จัดกลุ่มและจัดหมวดหมู่วัตถุตามรูปทรง ขนาด หรือสี</a:t>
            </a:r>
          </a:p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เริ่มเข้าใจแนวคิดของการบวกและการลบจํานวนเล็กน้อย เช่น การเพิ่มบล็อกอีก 1 บล็อกในชั้นบล็อก หรือการนําบล็อก 1 บล็อกออกจากชั้นบล็อก</a:t>
            </a:r>
          </a:p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เริ่มเปรียบเทียบขนาดหรือน้ําหนักของวัตถุ และเข้าใจแนวคิดต่างๆ เช่น ใหญ่-เล็ก หนัก-เบา</a:t>
            </a:r>
          </a:p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สามารถจัดคู่รูปทรงต่างๆ เช่น สามเหลี่ยม สี่เหลี่ยมผืนผ้า และวงกลม ให้เข้ากับรูปทรงของช่องว่างได้</a:t>
            </a:r>
          </a:p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สามารถระบุแบบรูป (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pattern) </a:t>
            </a: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ง่ายๆ เช่น "แดง-น้ําเงิน-แดง-น้ําเงิน" และอาจสานต่อแบบรูปที่เริ่มไว้ได้</a:t>
            </a:r>
            <a:endParaRPr lang="th-TH" sz="2400" dirty="0">
              <a:effectLst/>
              <a:highlight>
                <a:srgbClr val="FFFFFF"/>
              </a:highlight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695CB99-2A7D-D915-55F4-B86BB30593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E16F1-01A7-86AC-45D2-62A373153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74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D2F7-9F3E-9B45-48B7-A728B524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388"/>
            <a:ext cx="5257800" cy="1291334"/>
          </a:xfrm>
        </p:spPr>
        <p:txBody>
          <a:bodyPr/>
          <a:lstStyle/>
          <a:p>
            <a:r>
              <a:rPr lang="th-TH" sz="3600" dirty="0"/>
              <a:t>ทักษะทางคณิตศาสตร์ของเด็กอายุ 30 ถึง 36 เดือน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CAF1-935D-1BC4-AF58-3A2D3DF53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67840"/>
            <a:ext cx="5257800" cy="4968240"/>
          </a:xfrm>
        </p:spPr>
        <p:txBody>
          <a:bodyPr>
            <a:normAutofit fontScale="70000" lnSpcReduction="20000"/>
          </a:bodyPr>
          <a:lstStyle/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นับ 1 ถึง 5 ได้เป็นอย่างน้อย และนับได้ถูกต้องมากขึ้น รวมทั้งอาจสามารถออกเสียงคํานับพร้อมกับการนับได้</a:t>
            </a:r>
          </a:p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สามารถจดจําและเรียกชื่อตัวเลขบางตัวได้ เช่น "1" หรือ "2" โดยเฉพาะอย่างยิ่งหากกิจกรรมตัวเลขนั้น เป็นส่วนหนึ่งของกิจวัตรประจําวัน</a:t>
            </a:r>
          </a:p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เริ่มจัดกลุ่มวัตถุตามสี รูปทรง ขนาด หรือคุณสมบัติอื่นๆ และอาจเริ่มเข้าใจประเภทของหมวดหมู่ง่ายๆ เช่น "ใหญ่" และ "เล็ก" เป็นต้น</a:t>
            </a:r>
          </a:p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เริ่มเปรียบเทียบวัตถุตามขนาด ความยาว น้ําหนัก หรือคุณสมบัติอื่นๆ และอาจใช้ภาษาเปรียบเทียบง่ายๆ เช่น "อันนี้ใหญ่กว่าอันนั้น“</a:t>
            </a:r>
          </a:p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เริ่มพัฒนาความเข้าใจที่ดีขึ้นเกี่ยวกับความสัมพันธ์เชิงพื้นที่ เช่น ขึ้น-ลง เข้า-ออก และบน-ล่าง และอาจใช้คําเหล่านี้เพื่ออธิบายการกระทําและการเล่นของตัวเอง</a:t>
            </a:r>
          </a:p>
          <a:p>
            <a:pPr marL="342900" indent="-342900" rtl="0"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เริ่มรู้จักและสร้างแบบรูปง่ายๆ เช่น การสลับสีหรือรูปทรง และอาจเริ่มเข้าใจลําดับง่ายๆ เช่น "ที่หนึ่ง ที่สอง ที่สาม" เป็นต้น</a:t>
            </a:r>
            <a:endParaRPr lang="th-TH" sz="2400" dirty="0">
              <a:effectLst/>
              <a:highlight>
                <a:srgbClr val="FFFFFF"/>
              </a:highlight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190E279-97AD-673A-41A2-D8C93D5A1A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14B57-428C-C11A-0BA2-D3CD7A600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21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E7B05-03A2-931E-7F38-560375824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/>
              <a:t>ทักษะทางคณิตศาสตร์ของเด็กอายุ 36 ถึง 48 เดือน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053F-0B95-D3DE-B7E0-0A42EE6A0F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th-TH" sz="1800" dirty="0"/>
              <a:t>การนับ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th-TH" sz="1800" dirty="0"/>
              <a:t>สามารถนับปากเปล่าได้ถึง 10 หรือมากกว่า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th-TH" sz="1800" dirty="0"/>
              <a:t>เริ่มเข้าใจหลักการสมนัย (จับคู่) หนึ่งต่อหนึ่ง (</a:t>
            </a:r>
            <a:r>
              <a:rPr lang="en-US" sz="1800" dirty="0"/>
              <a:t>one-to-one correspondence)</a:t>
            </a:r>
            <a:endParaRPr lang="th-TH" sz="1800" dirty="0"/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th-TH" sz="1800" dirty="0"/>
              <a:t>อาจสามารถนับวัตถุได้ถึง 5 หรือ 6 ชิ้น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การรู้จักตัวเลข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รู้จักและสามารถเรียกชื่อตัวเลข 1-10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เริ่มเขียนตัวเลขบางตัวได้ แม้อาจยังไม่สมบูรณ์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th-TH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46F11-225C-6A4F-9CE5-80088C97D530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1800" dirty="0"/>
              <a:t>การเปรียบเทียบ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1800" dirty="0"/>
              <a:t>เข้าใจแนวคิดเกี่ยวกับ "มากกว่า" "น้อยกว่า" และ "เท่ากัน“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1800" dirty="0"/>
              <a:t>สามารถเปรียบเทียบขนาดของวัตถุ เช่น ใหญ่-เล็ก, สูง-ต่ำ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การจัดหมวดหมู่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สามารถจัดกลุ่มวัตถุตามลักษณะเดียวกัน เช่น สี รูปร่าง หรือขนาด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เริ่มเข้าใจการจัดลำดับ เช่น เรียงจากเล็กไปใหญ่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F9AA3-ABC1-396D-B026-379BAA3E0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255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771FA-B76E-45C7-C48C-47CB98331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หลักการสมนัย (จับคู่) หนึ่งต่อหนึ่ง (</a:t>
            </a:r>
            <a:r>
              <a:rPr lang="en-US" sz="4000" dirty="0"/>
              <a:t>one-to-one correspondence)</a:t>
            </a:r>
            <a:endParaRPr lang="th-TH" sz="4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560E1C2-0416-B87F-C2BA-CC405A9221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6786" b="22322"/>
          <a:stretch/>
        </p:blipFill>
        <p:spPr>
          <a:xfrm>
            <a:off x="2509337" y="1869434"/>
            <a:ext cx="7173326" cy="1775037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5904378-F2F5-36B6-3BBC-C3D3AF1F105A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3"/>
          <a:srcRect t="9746" r="50000" b="24104"/>
          <a:stretch/>
        </p:blipFill>
        <p:spPr>
          <a:xfrm>
            <a:off x="4309813" y="4683752"/>
            <a:ext cx="3572374" cy="185269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9AD01-1B71-A3F2-8690-B2C90D4FB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F190E4-0D29-FAC9-CA2D-AAD2C7BEF8AB}"/>
              </a:ext>
            </a:extLst>
          </p:cNvPr>
          <p:cNvSpPr txBox="1"/>
          <p:nvPr/>
        </p:nvSpPr>
        <p:spPr>
          <a:xfrm>
            <a:off x="2902837" y="3688080"/>
            <a:ext cx="2720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600" dirty="0"/>
              <a:t>เด็กออกเสียง หนึ่ง สอง สาม .....</a:t>
            </a:r>
          </a:p>
          <a:p>
            <a:pPr algn="ctr"/>
            <a:r>
              <a:rPr lang="th-TH" sz="1600" dirty="0"/>
              <a:t>โดยไม่จับคู่กับดอกไม้ดอกใดเลย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9B00DC-1F54-4F59-690C-49C391184DF6}"/>
              </a:ext>
            </a:extLst>
          </p:cNvPr>
          <p:cNvSpPr txBox="1"/>
          <p:nvPr/>
        </p:nvSpPr>
        <p:spPr>
          <a:xfrm>
            <a:off x="5990763" y="3688080"/>
            <a:ext cx="3656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600" dirty="0"/>
              <a:t>เด็กออกเสียง หนึ่ง สอง สาม .....</a:t>
            </a:r>
          </a:p>
          <a:p>
            <a:pPr algn="ctr"/>
            <a:r>
              <a:rPr lang="th-TH" sz="1600" dirty="0"/>
              <a:t>โดยจับคู่กับดอกไม้ทีละดอกตอนที่ออกเสียง</a:t>
            </a:r>
          </a:p>
        </p:txBody>
      </p:sp>
    </p:spTree>
    <p:extLst>
      <p:ext uri="{BB962C8B-B14F-4D97-AF65-F5344CB8AC3E}">
        <p14:creationId xmlns:p14="http://schemas.microsoft.com/office/powerpoint/2010/main" val="4112457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E7B05-03A2-931E-7F38-560375824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21776" cy="1325563"/>
          </a:xfrm>
        </p:spPr>
        <p:txBody>
          <a:bodyPr/>
          <a:lstStyle/>
          <a:p>
            <a:r>
              <a:rPr lang="th-TH" sz="3600" dirty="0"/>
              <a:t>ทักษะทางคณิตศาสตร์ของเด็กอายุ 36 ถึง 48 เดือน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053F-0B95-D3DE-B7E0-0A42EE6A0F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รูปทรงเรขาคณิต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รู้จักและเรียกชื่อรูปทรงพื้นฐานได้ เช่น วงกลม สี่เหลี่ยม สามเหลี่ยม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สามารถจับคู่รูปทรงที่เหมือนกันได้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แบบรูปและลำดับ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เริ่มสังเกตและสร้างแบบรูปง่ายๆ ได้ เช่น การเรียงสีสลับกัน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เข้าใจลำดับของเหตุการณ์ในชีวิตประจำวัน เช่น ก่อน-หลัง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h-TH" sz="18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th-TH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46F11-225C-6A4F-9CE5-80088C97D530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การแก้ปัญหาเบื้องต้น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สามารถแก้ปัญหาทางคณิตศาสตร์อย่างง่ายในชีวิตประจำวัน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เริ่มเข้าใจแนวคิดการเพิ่มขึ้นและลดลง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มิติสัมพันธ์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เข้าใจคำศัพท์เกี่ยวกับตำแหน่งและทิศทาง เช่น บน-ล่าง, ข้างใน-ข้างนอก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สามารถต่อจิ๊กซอว์ง่ายๆ ได้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h-TH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02513-2200-3824-94FD-543DF5D6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217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E7B05-03A2-931E-7F38-560375824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21776" cy="1325563"/>
          </a:xfrm>
        </p:spPr>
        <p:txBody>
          <a:bodyPr/>
          <a:lstStyle/>
          <a:p>
            <a:r>
              <a:rPr lang="th-TH" sz="3600" dirty="0"/>
              <a:t>ทักษะทางคณิตศาสตร์ของเด็กอายุ 36 ถึง 48 เดือน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053F-0B95-D3DE-B7E0-0A42EE6A0F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การวัด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เริ่มเข้าใจแนวคิดเกี่ยวกับการวัด แม้จะยังไม่เข้าใจหน่วยวัดมาตรฐาน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สามารถเปรียบเทียบน้ำหนักหรือปริมาตรอย่างคร่าวๆ ได้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เวลา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เริ่มเข้าใจแนวคิดเกี่ยวกับเวลา เช่น เช้า กลางวัน เย็น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อาจรู้จักวันในสัปดาห์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h-TH" sz="18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th-TH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46F11-225C-6A4F-9CE5-80088C97D530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การประมาณ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เริ่มสามารถประมาณจำนวนของสิ่งของในกลุ่มเล็กๆ ได้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ตรรกะเบื้องต้น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เริ่มเข้าใจความสัมพันธ์ของเหตุและผลอย่างง่าย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สามารถหาความแตกต่างหรือสิ่งที่ไม่เข้าพวกได้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h-TH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h-TH" sz="18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5A92ABF-0384-EA82-D618-CA44159F8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7053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B21B2-A014-6A66-3727-B65D07F04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203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E7B05-03A2-931E-7F38-560375824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/>
              <a:t>ทักษะทางคณิตศาสตร์ของเด็กอายุ 48 ถึง 60 เดือน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053F-0B95-D3DE-B7E0-0A42EE6A0F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1800" dirty="0"/>
              <a:t>การนับ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1800" dirty="0"/>
              <a:t>สามารถนับปากเปล่าได้ถึง 20 หรือมากกว่า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1800" dirty="0"/>
              <a:t>นับวัตถุได้ถึง 10 ชิ้นหรือมากกว่าอย่างถูกต้อง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1800" dirty="0"/>
              <a:t>เริ่มเข้าใจแนวคิดของการนับต่อจากจำนวนที่กำหนด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การรู้จักตัวเลข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รู้จักและเขียนตัวเลข 1-10 ได้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เริ่มเข้าใจความสัมพันธ์ระหว่างตัวเลขกับจำนวน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46F11-225C-6A4F-9CE5-80088C97D530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การบวกและลบเบื้องต้น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สามารถบวกและลบจำนวนน้อยๆ ได้ (ไม่เกิน 5)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เข้าใจแนวคิดของการเพิ่มขึ้นและลดลง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การเปรียบเทียบ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เปรียบเทียบจำนวนของสิ่งของในกลุ่มได้อย่างแม่นยำมากขึ้น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เข้าใจแนวคิดของ "มากที่สุด" และ "น้อยที่สุด"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h-TH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B3D09-579A-8BDE-B968-FE2D90B7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245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E7B05-03A2-931E-7F38-560375824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/>
              <a:t>ทักษะทางคณิตศาสตร์ของเด็กอายุ 48 ถึง 60 เดือน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053F-0B95-D3DE-B7E0-0A42EE6A0F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การจัดหมวดหมู่และการจัดลำดับ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จัดกลุ่มวัตถุตามหลายลักษณะพร้อมกันได้ เช่น ทั้งสีและขนาด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สามารถจัดลำดับวัตถุตามขนาดได้ 5 ชิ้นขึ้นไป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รูปทรงเรขาคณิต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รู้จักรูปทรงที่ซับซ้อนขึ้น เช่น รูปห้าเหลี่ยม รูปหกเหลี่ยม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เริ่มสังเกตและอธิบายลักษณะของรูปทรงต่างๆ ได้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46F11-225C-6A4F-9CE5-80088C97D530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แบบรูปและลำดับ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สร้างและต่อแบบรูปที่ซับซ้อนขึ้นได้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เข้าใจและสามารถทำนายสิ่งที่จะเกิดขึ้นต่อไปในลำดับได้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การแก้ปัญหา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แก้โจทย์ปัญหาทางคณิตศาสตร์อย่างง่ายได้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เริ่มใช้วิธีการแก้ปัญหาที่หลากหลายขึ้น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h-TH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h-TH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58EE0-F6BA-A8C7-3960-D2374DAD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865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E7B05-03A2-931E-7F38-560375824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/>
              <a:t>ทักษะทางคณิตศาสตร์ของเด็กอายุ 48 ถึง 60 เดือน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053F-0B95-D3DE-B7E0-0A42EE6A0F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1800" dirty="0"/>
              <a:t>มิติสัมพันธ์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1800" dirty="0"/>
              <a:t>เข้าใจคำศัพท์เกี่ยวกับตำแหน่งและทิศทางที่ซับซ้อนขึ้น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1800" dirty="0"/>
              <a:t>สามารถวาดแผนผังอย่างง่ายได้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1800" dirty="0"/>
              <a:t>การวัด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1800" dirty="0"/>
              <a:t>เริ่มใช้เครื่องมือวัดอย่างง่าย เช่น ไม้บรรทัด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1800" dirty="0"/>
              <a:t>เข้าใจแนวคิดของการเปรียบเทียบความยาว น้ำหนัก และปริมาตร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46F11-225C-6A4F-9CE5-80088C97D530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เวลา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เข้าใจแนวคิดของเวลาดีขึ้น รู้จักวันในสัปดาห์ และฤดูกาล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อาจเริ่มอ่านนาฬิกาแบบเข็มได้ (ชั่วโมง)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เงิน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รู้จักเหรียญและธนบัตรเบื้องต้น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เริ่มเข้าใจแนวคิดของการซื้อขาย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58EE0-F6BA-A8C7-3960-D2374DAD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CE238-BDD4-A24D-5BB6-E55DB6A0E0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1. </a:t>
            </a:r>
            <a:r>
              <a:rPr lang="en-US" sz="4400" dirty="0"/>
              <a:t>Why? </a:t>
            </a:r>
            <a:r>
              <a:rPr lang="th-TH" sz="4400" dirty="0"/>
              <a:t>ทำไมจึงควรสอนคณิตศาสตร์ให้กับเด็กปฐมวัย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C76443-B65F-BA55-7E40-2AB6AD61D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5929" y="4301213"/>
            <a:ext cx="6560142" cy="1935571"/>
          </a:xfrm>
        </p:spPr>
        <p:txBody>
          <a:bodyPr/>
          <a:lstStyle/>
          <a:p>
            <a:r>
              <a:rPr lang="th-TH" dirty="0"/>
              <a:t>ประโยชน์ของการสอนคณิตศาสตร์ให้กับเด็กปฐมวัย</a:t>
            </a:r>
          </a:p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6D4BE-FF2A-CCF2-1F87-E996311E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719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E7B05-03A2-931E-7F38-560375824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/>
              <a:t>ทักษะทางคณิตศาสตร์ของเด็กอายุ 48 ถึง 60 เดือน (4)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053F-0B95-D3DE-B7E0-0A42EE6A0F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1800" dirty="0"/>
              <a:t>การประมาณ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1800" dirty="0"/>
              <a:t>สามารถประมาณจำนวนของสิ่งของในกลุ่มที่ใหญ่ขึ้นได้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1800" dirty="0"/>
              <a:t>เริ่มใช้การประมาณในสถานการณ์ง่ายๆ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1800" dirty="0"/>
              <a:t>ตรรกะและการให้เหตุผล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1800" dirty="0"/>
              <a:t>สามารถอธิบายเหตุผลในการแก้ปัญหาอย่างง่ายได้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1800" dirty="0"/>
              <a:t>เริ่มเข้าใจความสัมพันธ์เชิงเหตุและผลที่ซับซ้อนขึ้น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46F11-225C-6A4F-9CE5-80088C97D530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การรวบรวมข้อมูล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สามารถรวบรวมและจัดการข้อมูลอย่างง่ายได้ เช่น การสร้างแผนภูมิรูปภาพ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dirty="0"/>
              <a:t>การสื่อสารทางคณิตศาสตร์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ใช้คำศัพท์ทางคณิตศาสตร์ได้มากขึ้นและถูกต้องขึ้น</a:t>
            </a:r>
          </a:p>
          <a:p>
            <a:pPr marL="514350" lvl="1" indent="-285750">
              <a:buFont typeface="Wingdings" panose="05000000000000000000" pitchFamily="2" charset="2"/>
              <a:buChar char="§"/>
            </a:pPr>
            <a:r>
              <a:rPr lang="th-TH" sz="1800" dirty="0"/>
              <a:t>สามารถอธิบายแนวคิดทางคณิตศาสตร์อย่างง่ายได้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58EE0-F6BA-A8C7-3960-D2374DAD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80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DE75F-DA90-D79F-0BF8-0F0B1A6302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3. </a:t>
            </a:r>
            <a:r>
              <a:rPr lang="en-US" sz="4400" dirty="0"/>
              <a:t>What? </a:t>
            </a:r>
            <a:r>
              <a:rPr lang="th-TH" sz="4400" dirty="0"/>
              <a:t>สอนอะไร?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453E73-1005-1D42-4368-852B6ED41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5929" y="3752573"/>
            <a:ext cx="6560142" cy="660401"/>
          </a:xfrm>
        </p:spPr>
        <p:txBody>
          <a:bodyPr/>
          <a:lstStyle/>
          <a:p>
            <a:r>
              <a:rPr lang="th-TH" dirty="0"/>
              <a:t>ควรสอนคณิตศาสตร์ในเรื่องอะไรบ้าง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2E412-03B0-30A8-2D17-3602E3D71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267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D11B4-0912-11FD-9C7D-016D9639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สอนอะไร?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520C1-4052-9A8A-8264-DD3807078F5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องค์ประกอบของคณิตศาสตร์พื้นฐานสําหรับเด็กปฐมวัย สามารถแบ่งออกเป็น 2 ประเภท คือ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2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แนวคิด (</a:t>
            </a:r>
            <a:r>
              <a:rPr lang="en-US" sz="22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concept)</a:t>
            </a:r>
            <a:endParaRPr lang="th-TH" sz="2200" b="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th-TH" sz="22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การดําเนินการ (</a:t>
            </a:r>
            <a:r>
              <a:rPr lang="en-US" sz="22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operation)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77E4E-0188-CB49-106A-E1C87D289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23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5108B-7A27-108D-D97C-C1EA42679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แนวคิด (</a:t>
            </a:r>
            <a:r>
              <a:rPr lang="en-US" sz="4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concept)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CA0D-9D1A-3C86-CB0F-F28AFBE38F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ปริมาณและตัวเลข (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quantity and number)</a:t>
            </a:r>
            <a:endParaRPr lang="th-TH" sz="2400" b="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คุณลักษณะ (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attribute)</a:t>
            </a:r>
            <a:endParaRPr lang="th-TH" sz="2400" b="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ปริภูมิสัมพันธ์ (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spatial relationship)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ขนาดและปริมาตร (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size and volume)</a:t>
            </a:r>
            <a:endParaRPr lang="en-US" sz="24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แบบรูป (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pattern)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การเปลี่ยนแปลง (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change)</a:t>
            </a:r>
            <a:endParaRPr lang="th-T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9F68D-0D8D-CF3C-4F9B-3AEEA0A19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20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D7A16-5858-3112-647C-3D0BDAFD1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การดําเนินการ (</a:t>
            </a:r>
            <a:r>
              <a:rPr lang="en-US" sz="4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operation)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FD989-69FB-ABCF-8283-FB8359B621E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การนับและการเรียงลำดับ (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counting and ordering)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การสังเกตและการวัด (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observation and measurement)</a:t>
            </a:r>
            <a:endParaRPr lang="en-US" sz="24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การจัดหมวดหมู่ (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classification)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การเปรียบเทียบ (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comparison)</a:t>
            </a:r>
            <a:endParaRPr lang="en-US" sz="24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การสร้างแบบรูป (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patterning)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การแก้ปัญหา (</a:t>
            </a:r>
            <a:r>
              <a:rPr lang="en-US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problem-solving)</a:t>
            </a:r>
            <a:endParaRPr lang="th-T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08D71-9AA9-985E-D4F6-9546BC23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10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D2D6-683A-2C8E-FBBD-30B0EED4E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3. </a:t>
            </a:r>
            <a:r>
              <a:rPr lang="en-US" sz="4400" dirty="0"/>
              <a:t>What? </a:t>
            </a:r>
            <a:r>
              <a:rPr lang="th-TH" sz="4400" dirty="0"/>
              <a:t>สอนอะไร?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F9BC0-C40C-5FE9-49A2-B16CB8912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แนวคิดเรื่องปริมาณและตัวเลข</a:t>
            </a:r>
            <a:endParaRPr lang="en-US" dirty="0"/>
          </a:p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F8D1D-1F36-FCDE-4305-A71828A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785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ABF0F-8938-681F-C974-5D1D3FF0D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ปริมาณและตัวเลข (</a:t>
            </a:r>
            <a:r>
              <a:rPr lang="en-US" sz="4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quantity and number)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2D3BD-C743-4545-D4A5-6EA299E252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8590280" cy="428488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ในทางคณิตศาสตร์ “ปริมาณ” หมายถึง จํานวนของวัตถุในเซตหนึ่ง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เป็นคุณลักษณะของเซตของวัตถุที่สามารถเปรียบเทียบ วัด หรือปรับเปลี่ยนได้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เป็นแนวคิดพื้นฐานที่เด็กอายุ 3-4 เดือนเริ่มรับรู้ได้ โดยสามารถรับรู้ความแตกต่างและแยกแยะกลุ่มวัตถุที่มีปริมาณมากและน้อยได้</a:t>
            </a:r>
            <a:endParaRPr lang="th-TH" sz="20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“ตัวเลข” หมายถึง สัญลักษณ์หรือคําที่ใช้แทนปริมาณ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เป็นความคิดเชิงนามธรรมที่ใช้เพื่ออธิบายจํานวนสิ่งของที่มีอยู่ เช่น มีมะม่วงกี่ลูกในตะกร้า หรือคนมีนิ้วกี่นิ้ว</a:t>
            </a:r>
            <a:endParaRPr lang="th-TH" sz="20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เด็กปฐมวัยเริ่มพัฒนาความเข้าใจเกี่ยวกับตัวเลขผ่านประสบการณ์ประจําวัน เช่น การนับสิ่งของ หรือการจําตัวเลขบนสัญลักษณ์และฉลาก</a:t>
            </a:r>
            <a:endParaRPr lang="th-TH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B3DB4-70D8-BA4E-F593-C9EECB7F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019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9A20F-1C4C-74C5-539E-D70029BDE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การสอนแนวคิดเรื่องปริมาณและตัวเลข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9476A-325E-0068-B90C-84575381CA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แนวคิดเรื่องการมีอยู่ของจำนวน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ความเข้าใจว่าสิ่งของมีจำนวน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การแยกแยะระหว่าง "มี" และ "ไม่มี“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แนวคิดเรื่องการสมนัย(จับคู่)หนึ่งต่อหนึ่ง (</a:t>
            </a:r>
            <a:r>
              <a:rPr lang="en-US" dirty="0"/>
              <a:t>one-to-one correspondence)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การจับคู่วัตถุหนึ่งชิ้นกับจำนวนหนึ่ง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ความเข้าใจว่าการนับคือการจับคู่วัตถุกับตัวเลข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406E6-51CE-1E5D-6AF1-649FE0522675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แนวคิดเรื่องการอนุรักษ์ปริมาณ (</a:t>
            </a:r>
            <a:r>
              <a:rPr lang="en-US" dirty="0"/>
              <a:t>conservation of number)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ความเข้าใจว่าจำนวนคงที่แม้การจัดวางจะเปลี่ยนไป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การรู้ว่าปริมาณไม่เปลี่ยนแปลงเมื่อรูปร่างหรือการจัดเรียงเปลี่ยนไป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แนวคิดเรื่องลำดับ (</a:t>
            </a:r>
            <a:r>
              <a:rPr lang="en-US" dirty="0"/>
              <a:t>ordinality)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ความเข้าใจเรื่องลำดับของตัวเลข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การใช้คำว่า "ที่หนึ่ง" "ที่สอง" "ที่สาม" เป็นต้น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DD09B3-682B-42D4-AA89-40A306A6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93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41D2-70BA-1181-8970-78472EFAB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dirty="0"/>
              <a:t>เนื้อหาการสอนเรื่องปริมาณและตัวเลข (2)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D3B73-3035-352A-F44A-2EFC1624FB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แนวคิดเรื่องการรวมกลุ่มและแยกกลุ่ม (</a:t>
            </a:r>
            <a:r>
              <a:rPr lang="en-US" dirty="0"/>
              <a:t>composition and decomposition)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ความเข้าใจว่าจำนวนสามารถแยกย่อยและรวมกันได้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พื้นฐานของการบวกและลบ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แนวคิดเรื่องตัวเลขเป็นสัญลักษณ์แทนจำนวน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ความเข้าใจว่าตัวเลขแทนปริมาณที่เฉพาะเจาะจง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การเชื่อมโยงระหว่างสัญลักษณ์ตัวเลขกับจำนวนจริง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FA21C9-8BB9-C910-0490-4759FE9DDB7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47896" y="1816916"/>
            <a:ext cx="5089064" cy="429768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แนวคิดเรื่องศูนย์ (</a:t>
            </a:r>
            <a:r>
              <a:rPr lang="en-US" dirty="0"/>
              <a:t>zero concept)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ความเข้าใจว่าศูนย์แทน "ไม่มี" หรือ "ว่างเปล่า“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การใช้ศูนย์ในการนับและคำนวณ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แนวคิดเรื่องความสัมพันธ์ของจำนวน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ความเข้าใจว่าตัวเลขมีความสัมพันธ์กัน เช่น 2 เป็นครึ่งหนึ่งของ 4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การเข้าใจความสัมพันธ์แบบมากกว่า-น้อยกว่าระหว่างตัวเลข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973A8-FBEE-3FA2-FFB9-D76A7A4CE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3233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41D2-70BA-1181-8970-78472EFAB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400" dirty="0"/>
              <a:t>เนื้อหาการสอนเรื่องปริมาณและตัวเลข (3)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D3B73-3035-352A-F44A-2EFC1624FB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แนวคิดเรื่องค่าประจำหลัก (</a:t>
            </a:r>
            <a:r>
              <a:rPr lang="en-US" dirty="0"/>
              <a:t>place value)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ความเข้าใจเบื้องต้นว่าตัวเลขมีค่าแตกต่างกันตามตำแหน่ง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การแยกแยะระหว่างหลักหน่วยและหลักสิบ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แนวคิดเรื่องการประมาณ (</a:t>
            </a:r>
            <a:r>
              <a:rPr lang="en-US" dirty="0"/>
              <a:t>subitizing)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การคาดคะเนจำนวนโดยประมาณ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การเปรียบเทียบปริมาณโดยไม่ต้องนับทีละชิ้น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FA21C9-8BB9-C910-0490-4759FE9DDB7F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973A8-FBEE-3FA2-FFB9-D76A7A4CE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6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3FB6-A0DB-96EF-52BA-7F7A96DC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5068"/>
            <a:ext cx="5257800" cy="1339332"/>
          </a:xfrm>
        </p:spPr>
        <p:txBody>
          <a:bodyPr/>
          <a:lstStyle/>
          <a:p>
            <a:r>
              <a:rPr lang="th-TH" sz="4000" dirty="0"/>
              <a:t>พัฒนาทักษะการคิดเชิงตรรกะและการแก้ปัญหา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7F757-3B84-4CE8-9B32-957E8865B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9360"/>
            <a:ext cx="5257800" cy="322072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dirty="0"/>
              <a:t>ฝึกการคิดอย่างเป็นระบบและมีเหตุผล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dirty="0"/>
              <a:t>สร้างพื้นฐานสำหรับการวิเคราะห์และแก้ปัญหาในชีวิตประจำวัน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dirty="0"/>
              <a:t>ส่งเสริมความสามารถในการจัดการข้อมูลและการตัดสินใจ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2D4490F-7855-372A-E79C-AE8BB1EF6F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CD71D-33ED-4E3B-A5F1-B4F690568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806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D2D6-683A-2C8E-FBBD-30B0EED4E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3. </a:t>
            </a:r>
            <a:r>
              <a:rPr lang="en-US" sz="4400" dirty="0"/>
              <a:t>What? </a:t>
            </a:r>
            <a:r>
              <a:rPr lang="th-TH" sz="4400" dirty="0"/>
              <a:t>สอนอะไร?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F9BC0-C40C-5FE9-49A2-B16CB8912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แนวคิดเรื่องคุณลักษณะ</a:t>
            </a:r>
            <a:endParaRPr lang="en-US" dirty="0"/>
          </a:p>
          <a:p>
            <a:endParaRPr lang="en-US" dirty="0"/>
          </a:p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F8D1D-1F36-FCDE-4305-A71828A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606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C5F5-20AD-EAF7-0E52-D8278F250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คุณลักษณะ </a:t>
            </a:r>
            <a:r>
              <a:rPr lang="en-US" sz="4000" dirty="0"/>
              <a:t>(attribute)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9140F-F774-D90E-67FA-DFE66D5BC9A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หมายถึง ลักษณะหรือคุณสมบัติของวัตถุหรือสิ่งของที่สามารถใช้อธิบายหรือจำแนกประเภทวัตถุหรือสิ่งของได้ เช่น ขนาด รูปทรง สี หรือพื้นผิว เป็นต้น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เด็กปฐมวัยเรียนรู้เกี่ยวกับคุณลักษณะทางคณิตศาสตร์ผ่านประสบการณ์ประจำวัน และการมีปฏิสัมพันธ์กับโลกรอบตัว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เด็กจะเริ่มพัฒนาความเข้าใจเกี่ยวกับคุณลักษณะของวัตถุและวิธีที่สามารถใช้จำแนกและจัดกลุ่มสิ่งต่างๆ ได้ โดยผ่านการเล่นและการสำรวจ เช่น เด็กอาจจัดกลุ่มของเล่นตามสี จัดกลุ่มบล็อกตามขนาด หรือจับคู่ถุงเท้าตามลวดลาย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เมื่อเด็กมีพัฒนาการทักษะด้านภาษาดีขึ้น เด็กจะสามารถเรียนรู้การตั้งชื่อและอธิบายคุณลักษณะที่ซับซ้อนมากขึ้น </a:t>
            </a:r>
            <a:r>
              <a:rPr lang="th-TH" sz="1800" b="0" i="0" u="none" strike="noStrike" baseline="0" dirty="0">
                <a:solidFill>
                  <a:srgbClr val="000000"/>
                </a:solidFill>
              </a:rPr>
              <a:t>เช่น "เป็นจุด" "เป็นลายเส้น" "โค้ง" และ "ตรง"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การสอนแนวคิดคุณลักษณะให้กับเด็กปฐมวัยเป็นพื้นฐานสำคัญในการพัฒนาทักษะการคิดเชิงตรรกะและการจำแนกประเภท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9415F-9210-5785-787B-13CD20E4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38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เนื้อหาการสอนเรื่องคุณลักษณะ </a:t>
            </a:r>
            <a:r>
              <a:rPr lang="en-US" sz="4000" dirty="0"/>
              <a:t>(1)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การรู้จักคุณลักษณะพื้นฐาน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สี (เช่น แดง เขียว น้ำเงิน เหลือง)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รูปร่าง (เช่น วงกลม สี่เหลี่ยม สามเหลี่ยม)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ขนาด (เช่น ใหญ่ เล็ก ยาว สั้น)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พื้นผิว (เช่น เรียบ ขรุขระ นุ่ม แข็ง)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การจับคู่และการจัดชุด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การจับคู่สิ่งของที่มีคุณลักษณะเหมือนกัน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การสร้างชุดของสิ่งของตามคุณลักษณะที่กำหนด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การระบุและอธิบายคุณลักษณะ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การใช้คำศัพท์ที่เหมาะสมในการอธิบายคุณลักษณะ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การอธิบายว่าทำไมสิ่งของชิ้นหนึ่งเข้ากลุ่มหรือไม่เข้ากลุ่ม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การเชื่อมโยงคุณลักษณะกับฟังก์ชัน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การเข้าใจว่าคุณลักษณะบางอย่างสัมพันธ์กับการใช้งาน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การเลือกสิ่งของที่เหมาะสมกับงานตามคุณลักษณะ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64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เนื้อหาการสอนเรื่องคุณลักษณะ </a:t>
            </a:r>
            <a:r>
              <a:rPr lang="en-US" sz="4000" dirty="0"/>
              <a:t>(2)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การสร้างความสัมพันธ์ระหว่างคุณลักษณะ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การเข้าใจว่าสิ่งของหนึ่งอาจมีหลายคุณลักษณะ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การเชื่อมโยงคุณลักษณะต่างๆ เข้าด้วยกัน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การพัฒนาความคิดรวบยอดเกี่ยวกับคุณลักษณะ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การเข้าใจว่าสิ่งของทุกชิ้นมีคุณลักษณะเฉพาะ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การเริ่มเข้าใจว่าคุณลักษณะเป็นวิธีหนึ่งในการอธิบายและจัดระเบียบโลกรอบตัว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การใช้สัญลักษณ์แทนคุณลักษณะ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การใช้รูปภาพหรือสัญลักษณ์อย่างง่ายแทนคุณลักษณะ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 "อ่าน" และ "เขียน" สัญลักษณ์แทนคุณลักษณะ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678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D2D6-683A-2C8E-FBBD-30B0EED4E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3. </a:t>
            </a:r>
            <a:r>
              <a:rPr lang="en-US" sz="4400" dirty="0"/>
              <a:t>What? </a:t>
            </a:r>
            <a:r>
              <a:rPr lang="th-TH" sz="4400" dirty="0"/>
              <a:t>สอนอะไร?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F9BC0-C40C-5FE9-49A2-B16CB8912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แนวคิดเรื่องปริภูมิสัมพันธ์</a:t>
            </a:r>
            <a:endParaRPr lang="en-US" dirty="0"/>
          </a:p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F8D1D-1F36-FCDE-4305-A71828A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83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BCBDF-49AB-A083-F29C-33EF921EF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ปริภูมิสัมพันธ์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FD66D-D67F-624E-F2F3-549157929A3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หมายถึง ความสัมพันธ์เชิงตำแหน่ง (</a:t>
            </a:r>
            <a:r>
              <a:rPr lang="en-US" sz="2000" dirty="0"/>
              <a:t>position) </a:t>
            </a:r>
            <a:r>
              <a:rPr lang="th-TH" sz="2000" dirty="0"/>
              <a:t>และทิศทาง (</a:t>
            </a:r>
            <a:r>
              <a:rPr lang="en-US" sz="2000" dirty="0"/>
              <a:t>orientation) </a:t>
            </a:r>
            <a:r>
              <a:rPr lang="th-TH" sz="2000" dirty="0"/>
              <a:t>ของวัตถุหรือรูปทรงในปริภูมิ เช่น บล็อกสีแดงอยู่บนบล็อกสีน้ำเงิน หรือตุ๊กตาหันหน้าไปทางโน้น-หันหน้ามาทางนี้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สำหรับเด็กเล็กปริภูมิสัมพันธ์มีความสำคัญอย่างยิ่งต่อการศึกษาคณิตศาสตร์ปฐมวัย เนื่องจากเป็นการวางรากฐานสำหรับแนวคิดต่างๆ เช่น การวัด เรขาคณิต และ การแก้ปัญหา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การพัฒนาการรับรู้เรื่องปริภูมิสัมพันธ์เป็นรากฐานสำคัญสำหรับการเรียนรู้คณิตศาสตร์และวิทยาศาสตร์ในอนาคต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เด็กปฐมวัยพัฒนาการรับรู้เรื่องปริภูมิสัมพันธ์ผ่านประสบการณ์ทางประสาทสัมผัสและการสำรวจสภาพแวดล้อม เช่น การเอื้อมจับสิ่งของ การคลาน และการเดิน กิจกรรมการเล่นที่เกี่ยวข้องกับการใช้เหตุผลเชิงปริภูมิ เช่น การเล่นต่อบล็อก และปริศนา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43249-AEC2-E589-FE76-3AE9526FB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8951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เนื้อหาการสอนเรื่องปริภูมิสัมพันธ์ </a:t>
            </a:r>
            <a:r>
              <a:rPr lang="en-US" sz="4000" dirty="0"/>
              <a:t>(1)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ตำแหน่งและทิศทาง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คำศัพท์เกี่ยวกับตำแหน่ง (บน ล่าง ข้างใน ข้างนอก หน้า หลัง)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ทิศทางพื้นฐาน (ซ้าย ขวา เดินหน้า ถอยหลัง)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ระยะทางและระยะห่าง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แนวคิดเกี่ยวกับ ใกล้-ไกล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การประมาณระยะทางอย่างง่าย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รูปทรงเรขาคณิต 2 มิติ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การรู้จักและเรียกชื่อรูปทรง 2 มิติ (วงกลม สี่เหลี่ยม สามเหลี่ยม)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การสังเกตและอธิบายลักษณะของรูปทรง 2 มิติ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รูปทรงเรขาคณิต 3 มิติ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การรู้จักและเรียกชื่อรูปทรง 3 มิติ (ลูกบาศก์ ทรงกระบอก ทรงกลม)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การสังเกตและอธิบายลักษณะของรูปทรง 3 มิติ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428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เนื้อหาการสอนเรื่องปริภูมิสัมพันธ์ </a:t>
            </a:r>
            <a:r>
              <a:rPr lang="en-US" sz="4000" dirty="0"/>
              <a:t>(2)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ความสัมพันธ์ระหว่างวัตถุ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การเปรียบเทียบตำแหน่งของวัตถุ (เช่น สูงกว่า ต่ำกว่า)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การอธิบายตำแหน่งสัมพัทธ์ (เช่น "แก้วอยู่บนโต๊ะ")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การหมุนและการพลิก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การเข้าใจว่าวัตถุยังคงเป็นวัตถุเดิมแม้จะถูกหมุนหรือพลิก 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การฝึกหมุนและพลิกวัตถุในใจ 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th-TH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การสร้างและการประกอบ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การต่อบล็อกหรือจิ๊กซอว์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การสร้างโครงสร้างอย่างง่ายจากรูปทรงต่างๆ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แผนที่และแผนผังอย่างง่าย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การอ่านและเข้าใจแผนผังห้องเรียนหรือสนามเด็กเล่น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การวาดแผนผังอย่างง่ายของสถานที่คุ้นเคย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47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41DA321-B92D-B17F-E4F3-BD84ED57F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7053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694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เนื้อหาการสอนเรื่องปริภูมิสัมพันธ์ </a:t>
            </a:r>
            <a:r>
              <a:rPr lang="en-US" sz="4000" dirty="0"/>
              <a:t>(3)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การประมาณขนาดและพื้นที่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การเปรียบเทียบขนาดของวัตถุ 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การประมาณว่าวัตถุจะพอดีกับพื้นที่หรือไม่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การซ้อนทับและการแยกส่วน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การเข้าใจว่ารูปทรงใหญ่อาจประกอบด้วยรูปทรงเล็กๆ หลายชิ้น 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การแยกรูปทรงซับซ้อนเป็นรูปทรงพื้นฐาน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ความสัมพันธ์ระหว่าง 2 มิติและ 3 มิติ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การเชื่อมโยงรูปทรง 2 มิติกับวัตถุ 3 มิติ (เช่น วงกลมกับลูกบอล) 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การสังเกตรอยประทับของวัตถุ 3 มิติบนพื้นผิว 2 มิติ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การใช้คำศัพท์เชิงปริภูมิ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การใช้คำศัพท์ที่ถูกต้องในการอธิบายตำแหน่ง ทิศทาง และความสัมพันธ์เชิงปริภูมิ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48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41DA321-B92D-B17F-E4F3-BD84ED57F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7053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0E5304C-D2E5-0BEE-3DD5-BAA074F14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7053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18236C6-8824-F63A-634D-036154C6C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7053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872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D2D6-683A-2C8E-FBBD-30B0EED4E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3. </a:t>
            </a:r>
            <a:r>
              <a:rPr lang="en-US" sz="4400" dirty="0"/>
              <a:t>What? </a:t>
            </a:r>
            <a:r>
              <a:rPr lang="th-TH" sz="4400" dirty="0"/>
              <a:t>สอนอะไร?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F9BC0-C40C-5FE9-49A2-B16CB8912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แนวคิดเรื่องขนาดและปริมาตร</a:t>
            </a:r>
            <a:endParaRPr lang="en-US" dirty="0"/>
          </a:p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F8D1D-1F36-FCDE-4305-A71828A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200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AB9E0-BC74-34BA-F90F-63FB399FB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118" y="847600"/>
            <a:ext cx="5507421" cy="910080"/>
          </a:xfrm>
        </p:spPr>
        <p:txBody>
          <a:bodyPr>
            <a:normAutofit fontScale="90000"/>
          </a:bodyPr>
          <a:lstStyle/>
          <a:p>
            <a:r>
              <a:rPr lang="th-TH" sz="4000" dirty="0"/>
              <a:t>เสริมสร้างความจำและสมาธิ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BF30B-BB65-E268-5153-67B806562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118" y="2178663"/>
            <a:ext cx="5507421" cy="221045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การเรียนรู้ตัวเลขและการคำนวณช่วยพัฒนาความจำ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กิจกรรมทางคณิตศาสตร์ช่วยฝึกสมาธิและความตั้งใจ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4F24393-447E-6A4A-ABC5-387C4F5DB27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9633DE-1702-6E38-9D83-99FEE8AB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09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ACAD-38C6-0558-463D-AF26D39B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ขนาดและปริมาตร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D78C6-08D8-B848-F5C7-F4C65A92AFE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สำหรับเด็กปฐมวัย ขนาดและปริมาตร หมายถึง การเปรียบเทียบวัตถุหรือ ปริมาณของวัตถุตามขนาดทางกายภาพตามที่เด็กเห็น โดยไม่คำนึงหรืออ้างอิงถึงค่าตัวเลขใดๆ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เด็กปฐมวัยสามารถเริ่มพัฒนาความเข้าใจเรื่องขนาดและปริมาตร ผ่านการสำรวจและเล่นกับวัตถุที่มีขนาดต่างกัน ตัวอย่างเช่น การเล่นบล็อกขนาดต่างๆ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การรับรู้เกี่ยวกับกับแนวคิดเรื่องขนาดและปริมาตรในวัยเด็กเล็กมีผลกระทบเชิงบวกต่อผลสัมฤทธิ์ทางการเรียนทางคณิตศาสตร์ของเด็กในภายหลัง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ผู้ปกครองและผู้ดูแลเด็กสามารถส่งเสริมความเข้าใจของเด็กเกี่ยวกับเรื่องขนาดและปริมาตรได้ โดยให้เด็กทำกิจกรรมที่มีการเปรียบเทียบ ความแตกต่างของวัตถุที่มีขนาดต่างกัน และโดยการใช้ภาษาบรรยายเพื่อระบุและอธิบายแนวคิดเรื่องขนาดและปริมาตร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4AAD2-BE9D-A1CC-4CC1-FB5748BAB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1532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เนื้อหาการสอนเรื่องขนาดและปริมาตร </a:t>
            </a:r>
            <a:r>
              <a:rPr lang="en-US" sz="4000" dirty="0"/>
              <a:t>(1)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แนวคิดเบื้องต้นเกี่ยวกับปริมาตร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ความเข้าใจว่าวัตถุต่างๆ ครอบครองพื้นที่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การเปรียบเทียบปริมาตรของภาชนะ (จุมากกว่า, จุน้อยกว่า)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การอนุรักษ์ปริมาตร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ความเข้าใจว่าปริมาตรของสิ่งของไม่เปลี่ยนแปลงแม้รูปร่างจะเปลี่ยนไป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การทดลองเทของเหลวจากภาชนะหนึ่งไปอีกภาชนะหนึ่ง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แนวคิดเกี่ยวกับความจุ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การเติมและเทของเหลวหรือของแห้งในภาชนะต่างๆ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การเปรียบเทียบว่าภาชนะใดจุได้มากกว่า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ความสัมพันธ์ระหว่างรูปร่างและขนาด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การสังเกตว่าวัตถุที่มีรูปร่างต่างกันอาจมีขนาดเท่ากันได้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การเปรียบเทียบพื้นที่ผิวของวัตถุที่มีปริมาตรเท่ากัน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2434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เนื้อหาการสอนเรื่องขนาดและปริมาตร </a:t>
            </a:r>
            <a:r>
              <a:rPr lang="en-US" sz="4000" dirty="0"/>
              <a:t>(2)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แนวคิดเกี่ยวกับพื้นที่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การปูพื้นด้วยบล็อกหรือกระดาษ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การเปรียบเทียบพื้นที่ของรูปร่างต่างๆ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ความสัมพันธ์ระหว่างขนาดกับจำนวน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การเข้าใจว่าวัตถุขนาดใหญ่อาจมีจำนวนน้อยกว่าวัตถุขนาดเล็ก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การเปรียบเทียบน้ำหนักกับขนาด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47896" y="1816915"/>
            <a:ext cx="5212080" cy="467595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200" dirty="0"/>
              <a:t>การใช้ภาษาเพื่ออธิบายขนาดและปริมาตร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200" dirty="0"/>
              <a:t>การใช้คำศัพท์ที่ถูกต้องในการอธิบายขนาดและปริมาตร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200" dirty="0"/>
              <a:t>การอธิบายเหตุผลในการเปรียบเทียบหรือจัดลำดับ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200" dirty="0"/>
              <a:t>การรู้จักคำศัพท์พื้นฐานเกี่ยวกับขนาด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200" dirty="0"/>
              <a:t>ใหญ่ – เล็ก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200" dirty="0"/>
              <a:t>ยาว – สั้น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200" dirty="0"/>
              <a:t>สูง – ต่ำ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200" dirty="0"/>
              <a:t>กว้าง – แคบ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200" dirty="0"/>
              <a:t>หนา - บาง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6780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D2D6-683A-2C8E-FBBD-30B0EED4E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3. </a:t>
            </a:r>
            <a:r>
              <a:rPr lang="en-US" sz="4400" dirty="0"/>
              <a:t>What? </a:t>
            </a:r>
            <a:r>
              <a:rPr lang="th-TH" sz="4400" dirty="0"/>
              <a:t>สอนอะไร?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F9BC0-C40C-5FE9-49A2-B16CB8912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แนวคิดเรื่องแบบรูป</a:t>
            </a:r>
            <a:endParaRPr lang="en-US" dirty="0"/>
          </a:p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F8D1D-1F36-FCDE-4305-A71828A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0691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DF5B5-6CE7-2732-F619-569757CB4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แบบรูป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B7E48-C848-C820-C695-89521237805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หมายถึง ลำดับของวัตถุ รูปทรง สี เสียง การเคลื่อนไหว หรือเหตุการณ์ที่ คาดเดาได้ที่เกิดขึ้นซ้ำๆ ในลักษณะที่จดจำได้ เช่น ลำดับของรูปทรงหรือสี และจังหวะหรือทำนองซ้ำๆ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การทำความเข้าใจรูปแบบเป็นรากฐานสำคัญสำหรับการพัฒนาทักษะทางคณิตศาสตร์ เนื่องจากจะช่วยให้เด็กพัฒนาความสามารถในการระบุและขยายลำดับออกไป รวมทั้งการคาดการณ์และการแก้ปัญหาได้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การเรียนรู้เรื่องรูปแบบในวัยเด็กเล็กสามารถส่งเสริมพัฒนาการด้านการรับรู้ของเด็ก รวมถึงความสามารถในการให้เหตุผลและการแก้ปัญหา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60F9C-F9AB-7370-BC8B-F06C78FD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5853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เนื้อหาการสอนเรื่องแบบรูป </a:t>
            </a:r>
            <a:r>
              <a:rPr lang="en-US" sz="4000" dirty="0"/>
              <a:t>(1)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3480" cy="429768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การระบุและรู้จักแบบรูป (</a:t>
            </a:r>
            <a:r>
              <a:rPr lang="en-US" dirty="0"/>
              <a:t>recognizing and identifying patterns)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ให้เด็กสังเกตและระบุแบบรูปง่าย ๆ ที่พบได้ในสิ่งแวดล้อม เช่น การเรียงลำดับของสี รูปร่าง หรือวัตถุที่มีลักษณะซ้ำกัน เพื่อให้เด็กเข้าใจแนวคิดพื้นฐานของแบบรูป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การเลียนแบบแบบรูป (</a:t>
            </a:r>
            <a:r>
              <a:rPr lang="en-US" dirty="0"/>
              <a:t>copying patterns)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หลังจากเด็กสามารถระบุแบบรูปได้ ควรสอนให้เด็กฝึกเลียนแบบแบบรูปที่เห็น โดยการใช้วัสดุหรือของเล่นที่มีอยู่ เช่น การเรียงบล็อกสีตามแบบที่กำหนด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47896" y="1816916"/>
            <a:ext cx="5205904" cy="429768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การเชื่อมโยงแบบรูปกับสถานการณ์ในชีวิตประจำวัน (</a:t>
            </a:r>
            <a:r>
              <a:rPr lang="en-US" dirty="0"/>
              <a:t>connecting patterns to real-life situations)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ให้เด็กเห็นว่าแบบรูปมีอยู่ในชีวิตจริง เช่น ลายบนเสื้อผ้า ลำดับของวันในสัปดาห์ หรือลำดับการทำกิจวัตรประจำวัน เพื่อให้เด็กเข้าใจว่าแบบรูปมีความสำคัญและเกี่ยวข้องกับชีวิตประจำวัน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การหาความสัมพันธ์ (</a:t>
            </a:r>
            <a:r>
              <a:rPr lang="en-US" dirty="0"/>
              <a:t>relationship)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ฝึกให้เด็กมองเห็นความสัมพันธ์ระหว่างแบบรูปต่างๆ</a:t>
            </a:r>
          </a:p>
          <a:p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3658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เนื้อหาการสอนเรื่องแบบรูป </a:t>
            </a:r>
            <a:r>
              <a:rPr lang="en-US" sz="4000" dirty="0"/>
              <a:t>(2)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3480" cy="429768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การสอนแบบรูปในภาษาและดนตรี (</a:t>
            </a:r>
            <a:r>
              <a:rPr lang="en-US" dirty="0"/>
              <a:t>patterns in language and music)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ใช้เพลงหรือบทกลอนที่มีรูปแบบการทำซ้ำ หรือการใช้คำซ้ำในประโยค เพื่อให้เด็กเข้าใจว่าแนวคิดของแบบรูปไม่ได้จำกัดอยู่แค่ในคณิตศาสตร์เท่านั้น แต่ยังมีในภาษาและดนตรีด้วย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การสื่อสารและอธิบายแบบรูป (</a:t>
            </a:r>
            <a:r>
              <a:rPr lang="en-US" dirty="0"/>
              <a:t>communication and explanation) 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ส่งเสริมให้เด็กบรรยายและอธิบายแบบรูปที่เด็กสังเกตเห็น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47896" y="1816916"/>
            <a:ext cx="5414184" cy="4539434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911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D2D6-683A-2C8E-FBBD-30B0EED4E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3. </a:t>
            </a:r>
            <a:r>
              <a:rPr lang="en-US" sz="4400" dirty="0"/>
              <a:t>What? </a:t>
            </a:r>
            <a:r>
              <a:rPr lang="th-TH" sz="4400" dirty="0"/>
              <a:t>สอนอะไร?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F9BC0-C40C-5FE9-49A2-B16CB8912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แนวคิดเรื่องการเปลี่ยนแปลง</a:t>
            </a:r>
            <a:endParaRPr lang="en-US" dirty="0"/>
          </a:p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F8D1D-1F36-FCDE-4305-A71828A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595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83FFE-5043-B378-BC55-C110CCB27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การเปลี่ยนแปลง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880E8-62DF-D3D7-D5BF-868ADE9B81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หมายถึง แนวคิดที่ว่าสิ่งต่างๆ สามารถเปลี่ยนแปลงหรือ ถูกเปลี่ยนแปลงได้ในทางใดทางหนึ่งทั้งในเชิงปริมาณและเชิงคุณภาพ ซึ่งอาจรวมถึงการเปลี่ยนแปลงจำนวน ขนาด รูปทรง สี พื้นผิว และคุณลักษณะอื่นๆ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การเปลี่ยนแปลงอาจจะเกิดจากการรวม การแยก หรือการแปลง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เด็กปฐมวัยเริ่มพัฒนาความเข้าใจเกี่ยวกับการเปลี่ยนแปลงผ่านประสบการณ์เกี่ยวกับวัตถุและเหตุการณ์ในสภาพแวดล้อมของตนเอง ตัวอย่างเช่น เด็กอาจสังเกตเห็นเมื่อวัตถุถูกย้ายจากที่หนึ่งไปยังอีกที่หนึ่ง เมื่อบล็อกที่ซ้อนกันล้มลง หรือเมื่อสภาพอากาศเปลี่ยนจากแดดจัดไปเป็นฝนตก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การเข้าใจการเปลี่ยนแปลงเป็นพื้นฐานของการเรียนรู้เกี่ยวกับโลกรอบตัว และเป็นแนวคิดตั้งต้น (</a:t>
            </a:r>
            <a:r>
              <a:rPr lang="en-US" sz="2000" dirty="0"/>
              <a:t>precursor concept) </a:t>
            </a:r>
            <a:r>
              <a:rPr lang="th-TH" sz="2000" dirty="0"/>
              <a:t>ที่สำคัญสำหรับการเรียนรู้คณิตศาสตร์ต่อไป เช่น การคำนวณ และการแก้ปัญหา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B5B5C-2B8F-7201-86CB-1AAF2875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596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เนื้อหาการสอนเรื่องการเปลี่ยนแปลง </a:t>
            </a:r>
            <a:r>
              <a:rPr lang="en-US" sz="4000" dirty="0"/>
              <a:t>(1)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4480"/>
            <a:ext cx="4915163" cy="5166995"/>
          </a:xfrm>
        </p:spPr>
        <p:txBody>
          <a:bodyPr>
            <a:normAutofit fontScale="925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200" dirty="0"/>
              <a:t>การเปลี่ยนแปลงของวัตถุ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200" dirty="0"/>
              <a:t>การเปลี่ยนแปลงสถานะของน้ำ (น้ำแข็งละลายเป็นน้ำ น้ำระเหยเป็นไอน้ำ)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200" dirty="0"/>
              <a:t>การเปลี่ยนแปลงรูปร่างของวัตถุ (ดินน้ำมันปั้นเป็นรูปต่างๆ)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200" dirty="0"/>
              <a:t>การเปลี่ยนแปลงขนาดของวัตถุ (ลูกโป่งป่อง)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200" dirty="0"/>
              <a:t>การเปลี่ยนแปลงที่เกิดจากการกระทำของมนุษย์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200" dirty="0"/>
              <a:t>การสร้างสิ่งของ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200" dirty="0"/>
              <a:t>การทำอาหาร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200" dirty="0"/>
              <a:t>การซ่อมแซมสิ่งของ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47896" y="1690688"/>
            <a:ext cx="5292264" cy="442390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การเปลี่ยนแปลงตามธรรมชาติ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การเปลี่ยนแปลงของฤดูกาล (ร้อน หนาว ฝน)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การเติบโตของพืชและสัตว์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การเปลี่ยนแปลงของวันและคืน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การเปลี่ยนแปลงที่คาดเดาได้และไม่ได้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คาดเดาได้ เช่น การเปลี่ยนแปลงของวันและคืน หรือการเปลี่ยนแปลงของน้ำที่เดือดเป็นไอ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คาดเดาไม่ได้ เช่น สภาพอากาศที่เปลี่ยน แปลงฉับพลัน อุบัติเหตุที่เกิดขึ้นกับร่างกาย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59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FF5EEBB-C263-1415-CE23-BEE83AFA7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7053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81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3FB6-A0DB-96EF-52BA-7F7A96DC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5068"/>
            <a:ext cx="5257800" cy="1339332"/>
          </a:xfrm>
        </p:spPr>
        <p:txBody>
          <a:bodyPr/>
          <a:lstStyle/>
          <a:p>
            <a:r>
              <a:rPr lang="th-TH" sz="4000" dirty="0"/>
              <a:t>พัฒนาทักษะการสื่อสาร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7F757-3B84-4CE8-9B32-957E8865B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9360"/>
            <a:ext cx="5257800" cy="322072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dirty="0"/>
              <a:t>เรียนรู้ภาษาทางคณิตศาสตร์และการใช้สัญลักษณ์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dirty="0"/>
              <a:t> ฝึกการอธิบายแนวคิดและวิธีการแก้ปัญหา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6A4EA28-864E-B61E-1966-BBA8A886E3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2B9C0-1AA4-D88C-ABF0-2A45C458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1715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เนื้อหาการสอนเรื่องการเปลี่ยนแปลง </a:t>
            </a:r>
            <a:r>
              <a:rPr lang="en-US" sz="4000" dirty="0"/>
              <a:t>(2)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การเพิ่มขึ้นและการลดลง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สอนแนวคิดเรื่องการเพิ่มและลดจำนวน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ใช้ตัวอย่างที่เป็นรูปธรรม เช่น การเพิ่มหรือนำของเล่นออกจากกลุ่ม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การเปลี่ยนแปลงตามเวลา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สอนเรื่องลำดับเวลา เช่น ก่อน-หลัง, เช้า-เย็น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อธิบายการเปลี่ยนแปลงที่เกิดขึ้นตามเวลา เช่น การเจริญเติบโตของพืช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การแปลงรูป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การเปลี่ยนรูปร่างหรือตำแหน่งของวัตถุ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ใช้กิจกรรม เช่น การพับกระดาษ การจัดเรียงบล็อก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สาเหตุและผล 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แนะนำแนวคิดเรื่องสาเหตุและผลที่ตามมา 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ใช้ตัวอย่างง่ายๆ เช่น ถ้าเทน้ำใส่แก้วมากเกินไป น้ำจะล้น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60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FF5EEBB-C263-1415-CE23-BEE83AFA7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7053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7155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D2D6-683A-2C8E-FBBD-30B0EED4E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3. </a:t>
            </a:r>
            <a:r>
              <a:rPr lang="en-US" sz="4400" dirty="0"/>
              <a:t>What? </a:t>
            </a:r>
            <a:r>
              <a:rPr lang="th-TH" sz="4400" dirty="0"/>
              <a:t>สอนอะไร?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F9BC0-C40C-5FE9-49A2-B16CB8912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การดำเนินการเรื่องการนับและการเรียงลำดับ</a:t>
            </a:r>
            <a:endParaRPr lang="en-US" dirty="0"/>
          </a:p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F8D1D-1F36-FCDE-4305-A71828A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0262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เนื้อหาการสอนเรื่องการนับและการเรียงลำดับ </a:t>
            </a:r>
            <a:r>
              <a:rPr lang="en-US" sz="4000" dirty="0"/>
              <a:t>(1)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05400" cy="429768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การนับ (</a:t>
            </a:r>
            <a:r>
              <a:rPr lang="en-US" dirty="0"/>
              <a:t>counting)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การนับจาก 1 ถึง 10: เริ่มต้นด้วยการสอนเด็กนับจำนวนจาก 1 ถึง 10 โดยใช้สิ่งของที่เป็นรูปธรรม เช่น ของเล่น หรือรูปภาพ เพื่อให้เด็กเข้าใจและสามารถนับตามลำดับได้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การนับถอยหลัง</a:t>
            </a:r>
            <a:r>
              <a:rPr lang="en-US" dirty="0"/>
              <a:t>: </a:t>
            </a:r>
            <a:r>
              <a:rPr lang="th-TH" dirty="0"/>
              <a:t>หลังจากที่เด็กเข้าใจการนับขึ้นแล้ว ให้สอนการนับถอยหลังจาก 10 ลงไปถึง 1 เพื่อเสริมความเข้าใจในแนวคิดของการลดจำนวน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การนับต่อจากจำนวนที่กำหนด</a:t>
            </a:r>
            <a:r>
              <a:rPr lang="en-US" dirty="0"/>
              <a:t>: </a:t>
            </a:r>
            <a:r>
              <a:rPr lang="th-TH" dirty="0"/>
              <a:t>ฝึกให้เด็กนับต่อจากตัวเลขที่กำหนด เช่น นับต่อจาก 5 ไปถึง 10</a:t>
            </a:r>
            <a:endParaRPr lang="th-TH" sz="2000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การนับ (</a:t>
            </a:r>
            <a:r>
              <a:rPr lang="en-US" dirty="0"/>
              <a:t>counting)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000" dirty="0"/>
              <a:t>การนับสิ่งของ: สอนให้เด็กนับสิ่งของในกลุ่ม เช่น นับลูกบอลในตะกร้า นับจำนวนผลไม้ หรือของเล่น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000" dirty="0"/>
              <a:t>การจับคู่ (</a:t>
            </a:r>
            <a:r>
              <a:rPr lang="en-US" dirty="0"/>
              <a:t>o</a:t>
            </a:r>
            <a:r>
              <a:rPr lang="en-US" sz="2000" dirty="0"/>
              <a:t>ne-to-one </a:t>
            </a:r>
            <a:r>
              <a:rPr lang="en-US" dirty="0"/>
              <a:t>c</a:t>
            </a:r>
            <a:r>
              <a:rPr lang="en-US" sz="2000" dirty="0"/>
              <a:t>orrespondence): </a:t>
            </a:r>
            <a:r>
              <a:rPr lang="th-TH" sz="2000" dirty="0"/>
              <a:t>สอนให้เด็กจับคู่สิ่งของกับตัวเลข เช่น การนับลูกบอล 3 ลูก และจับคู่กับตัวเลข 3 ซึ่งช่วยให้เด็กเข้าใจความสัมพันธ์ระหว่างจำนวนและตัวเลข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การประมาณจำนวน</a:t>
            </a:r>
            <a:r>
              <a:rPr lang="en-US" dirty="0"/>
              <a:t>:</a:t>
            </a:r>
            <a:r>
              <a:rPr lang="th-TH" dirty="0"/>
              <a:t> ฝึกการคาดคะเนจำนวนอย่างคร่าวๆ ก่อนการนับจริง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th-TH" sz="2000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6209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เนื้อหาการสอนเรื่องการนับและการเรียงลำดับ </a:t>
            </a:r>
            <a:r>
              <a:rPr lang="en-US" sz="4000" dirty="0"/>
              <a:t>(2)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การเรียงลำดับ (</a:t>
            </a:r>
            <a:r>
              <a:rPr lang="en-US" dirty="0"/>
              <a:t>ordering)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การเรียงลำดับตัวเลข</a:t>
            </a:r>
            <a:r>
              <a:rPr lang="en-US" dirty="0"/>
              <a:t>: </a:t>
            </a:r>
            <a:r>
              <a:rPr lang="th-TH" dirty="0"/>
              <a:t>สอนเด็กให้เรียงลำดับตัวเลขจากน้อยไปมาก เช่น 1, 2, 3, 4, 5 และจากมากไปน้อย เช่น 5, 4, 3, 2, 1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การเรียงลำดับตามขนาด</a:t>
            </a:r>
            <a:r>
              <a:rPr lang="en-US" dirty="0"/>
              <a:t>: </a:t>
            </a:r>
            <a:r>
              <a:rPr lang="th-TH" dirty="0"/>
              <a:t>สอนให้เด็กเรียงลำดับสิ่งของตามขนาดจากเล็กไปใหญ่ หรือใหญ่ไปเล็ก เช่น เรียงลำดับตุ๊กตาจากตัวเล็กไปตัวใหญ่ หรือเรียงลำดับกล่องตามขนาด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การเรียงลำดับ </a:t>
            </a:r>
            <a:r>
              <a:rPr lang="th-TH" sz="2000" dirty="0"/>
              <a:t>(</a:t>
            </a:r>
            <a:r>
              <a:rPr lang="en-US" dirty="0"/>
              <a:t>o</a:t>
            </a:r>
            <a:r>
              <a:rPr lang="en-US" sz="2000" dirty="0"/>
              <a:t>rdering)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การเรียงลำดับตามความยาว</a:t>
            </a:r>
            <a:r>
              <a:rPr lang="en-US" dirty="0"/>
              <a:t>: </a:t>
            </a:r>
            <a:r>
              <a:rPr lang="th-TH" dirty="0"/>
              <a:t>สอนให้เด็กเรียงลำดับสิ่งของตามความยาว เช่น เรียงลำดับดินสอจากสั้นไปยาว หรือเรียงลำดับไม้บรรทัดตามความยาว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การเรียงลำดับตามเวลา</a:t>
            </a:r>
            <a:r>
              <a:rPr lang="en-US" dirty="0"/>
              <a:t>: </a:t>
            </a:r>
            <a:r>
              <a:rPr lang="th-TH" dirty="0"/>
              <a:t>สอนให้เด็กเข้าใจการเรียงลำดับเหตุการณ์ตามลำดับเวลา เช่น การเล่าเรื่องเหตุการณ์ในลำดับที่ถูกต้อง หรือการจัดลำดับขั้นตอนของกิจกรรมต่างๆ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ตำแหน่งและลำดับ</a:t>
            </a:r>
            <a:r>
              <a:rPr lang="en-US" dirty="0"/>
              <a:t>: </a:t>
            </a:r>
            <a:r>
              <a:rPr lang="th-TH" dirty="0"/>
              <a:t>สอนคำศัพท์เกี่ยวกับตำแหน่ง เช่น ที่หนึ่ง ที่สอง ที่สุดท้ายฝึกการจัดลำดับเหตุการณ์หรือวัตถุ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9954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D2D6-683A-2C8E-FBBD-30B0EED4E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3. </a:t>
            </a:r>
            <a:r>
              <a:rPr lang="en-US" sz="4400" dirty="0"/>
              <a:t>What? </a:t>
            </a:r>
            <a:r>
              <a:rPr lang="th-TH" sz="4400" dirty="0"/>
              <a:t>สอนอะไร?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F9BC0-C40C-5FE9-49A2-B16CB8912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การดำเนินการเรื่องการสังเกตและการวัด</a:t>
            </a:r>
            <a:endParaRPr lang="en-US" dirty="0"/>
          </a:p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F8D1D-1F36-FCDE-4305-A71828A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266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เนื้อหาการสอนเรื่องการสังเกตและการวัด </a:t>
            </a:r>
            <a:r>
              <a:rPr lang="en-US" sz="4000" dirty="0"/>
              <a:t>(1)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การสังเกตความเหมือนและความต่าง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การระบุสิ่งที่เหมือนกันในกลุ่ม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การหาสิ่งที่แตกต่างหรือไม่เข้าพวก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การสำรวจการเปลี่ยนแปลงของคุณลักษณะ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การสังเกตว่าคุณลักษณะบางอย่างอาจเปลี่ยนแปลงได้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การทดลองเปลี่ยนแปลงคุณลักษณะของสิ่งของ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การสังเกตการเปลี่ยนแปลง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ให้เด็กสังเกตการเปลี่ยนแปลงที่เกิดขึ้นในชีวิตประจำวัน เช่น การเปลี่ยนแปลงของอากาศ, สิ่งของ, และตัวเด็กเอง เป็นต้น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การคาดการณ์การเปลี่ยนแปลง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ให้เด็กคาดการณ์ว่าจะเกิดการเปลี่ยนแปลงอะไรขึ้นต่อไป จากการสังเกตการเปลี่ยนแปลงที่เกิดขึ้น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9590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เนื้อหาการสอนเรื่องการสังเกตและการวัด </a:t>
            </a:r>
            <a:r>
              <a:rPr lang="en-US" sz="4000" dirty="0"/>
              <a:t>(2)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การสำรวจการเปลี่ยนแปลงขนาดและปริมาตร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การสังเกตการเปลี่ยนแปลงขนาดของวัตถุ (เช่น ลูกโป่งเมื่อเป่าลม)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การทดลองกับวัสดุที่ยืดหดได้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การสำรวจมิติต่างๆ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ความยาว ความกว้าง ความสูง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การวัดรอบวง (เช่น ใช้เชือกวัดรอบต้นไม้)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การวัดขนาดและปริมาตรอย่างไม่เป็นทางการ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การใช้หน่วยวัดที่ไม่เป็นมาตรฐาน (เช่น ก้าว ช้อน ถ้วย)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การเปรียบเทียบความยาวโดยใช้เชือกหรือไม้บรรทัด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การใช้เครื่องมือวัดอย่างง่าย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การแนะนำการใช้ไม้บรรทัด เครื่องชั่ง ถ้วยตวง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การอ่านค่าจากเครื่องมือวัดอย่างง่าย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5112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เนื้อหาการสอนเรื่องการสังเกตและการวัด </a:t>
            </a:r>
            <a:r>
              <a:rPr lang="en-US" sz="4000" dirty="0"/>
              <a:t>(3)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การวัดเวลา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การสอนลำดับของเหตุการณ์</a:t>
            </a:r>
            <a:r>
              <a:rPr lang="en-US" dirty="0"/>
              <a:t>:</a:t>
            </a:r>
            <a:r>
              <a:rPr lang="th-TH" dirty="0"/>
              <a:t> ฝึกให้เด็กเข้าใจแนวคิดของเวลาโดยการสอนลำดับของเหตุการณ์ในแต่ละวัน เช่น เช้า-กลางวัน-เย็น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การแนะนำนาฬิกาและปฏิทิน: ให้เด็กเริ่มคุ้นเคยกับการใช้เครื่องมือวัดเวลา เช่น นาฬิกาและปฏิทินอย่างง่าย เพื่อให้เด็กเข้าใจการวัดเวลาและการจัดการเวลาในชีวิตประจำวัน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การประมาณและการวัด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การประมาณขนาด ความยาว หรือน้ำหนักโดยใช้หน่วยไม่มาตรฐาน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การเปรียบเทียบขนาดหรือปริมาณโดยใช้คุณลักษณะเป็นเกณฑ์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การประมาณขนาด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การคาดคะเนว่าวัตถุจะพอดีกับพื้นที่หรือภาชนะหรือไม่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การเปรียบเทียบขนาดโดยใช้สายตา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279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เนื้อหาการสอนเรื่องการสังเกตและการวัด </a:t>
            </a:r>
            <a:r>
              <a:rPr lang="en-US" sz="4000" dirty="0"/>
              <a:t>(4)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การจดบันทึกและการจัดระเบียบข้อมูล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การบันทึกผลการสังเกต: สอนให้เด็กบันทึกผลการสังเกตด้วยภาพวาดหรือสัญลักษณ์ง่ายๆ เพื่อเสริมทักษะการจัดระเบียบและการนำเสนอข้อมูล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การใช้แผนภูมิรูปภาพ: แนะนำการใช้แผนภูมิรูปภาพอย่างง่ายในการบันทึกและแสดงผลข้อมูล เช่น การนับจำนวนของเล่นที่มีในกลุ่ม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0988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D2D6-683A-2C8E-FBBD-30B0EED4E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3. </a:t>
            </a:r>
            <a:r>
              <a:rPr lang="en-US" sz="4400" dirty="0"/>
              <a:t>What? </a:t>
            </a:r>
            <a:r>
              <a:rPr lang="th-TH" sz="4400" dirty="0"/>
              <a:t>สอนอะไร?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F9BC0-C40C-5FE9-49A2-B16CB8912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การดำเนินการเรื่องการจัดหมวดหมู่</a:t>
            </a:r>
            <a:endParaRPr lang="en-US" dirty="0"/>
          </a:p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F8D1D-1F36-FCDE-4305-A71828A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713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AB9E0-BC74-34BA-F90F-63FB399FB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118" y="721360"/>
            <a:ext cx="5507421" cy="1320800"/>
          </a:xfrm>
        </p:spPr>
        <p:txBody>
          <a:bodyPr>
            <a:normAutofit/>
          </a:bodyPr>
          <a:lstStyle/>
          <a:p>
            <a:r>
              <a:rPr lang="th-TH" sz="4000" dirty="0"/>
              <a:t>สร้างความมั่นใจและความภาคภูมิใจในตนเอง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BF30B-BB65-E268-5153-67B806562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118" y="2646023"/>
            <a:ext cx="5507421" cy="120461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การแก้โจทย์ปัญหาสำเร็จสร้างความรู้สึกประสบความสำเร็จ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 พัฒนาทัศนคติเชิงบวกต่อการเรียนรู้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D87F3BC-B258-67C1-EDB3-7481194CDF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A66C5E-C046-DACD-489E-4695AEB3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578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เนื้อหาการสอนเรื่องการจัดหมวดหมู่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</a:t>
            </a:r>
            <a:r>
              <a:rPr lang="th-TH" sz="2000" dirty="0"/>
              <a:t>จัดหมวดหมู่ตาม</a:t>
            </a:r>
            <a:r>
              <a:rPr lang="th-TH" dirty="0"/>
              <a:t>จำนวนหรือปริมาณ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การจัดกลุ่มตามจำนวนหรือปริมาณ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การแยกแยะระหว่างกลุ่มที่มีจำนวนเท่ากันและไม่เท่ากัน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</a:t>
            </a:r>
            <a:r>
              <a:rPr lang="th-TH" sz="2000" dirty="0"/>
              <a:t>จัดหมวดหมู่ตาม</a:t>
            </a:r>
            <a:r>
              <a:rPr lang="th-TH" dirty="0"/>
              <a:t>คุณลักษณะ</a:t>
            </a:r>
            <a:endParaRPr lang="th-TH" sz="2000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000" dirty="0"/>
              <a:t>การจัดหมวดหมู่ตาม</a:t>
            </a:r>
            <a:r>
              <a:rPr lang="th-TH" dirty="0"/>
              <a:t>คุณลักษณะเดียว (เช่น แยกตามสี)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sz="2000" dirty="0"/>
              <a:t>การจัดหมวดหมู่ตาม</a:t>
            </a:r>
            <a:r>
              <a:rPr lang="th-TH" dirty="0"/>
              <a:t>หลายคุณลักษณะ (เช่น แยกตามสีและรูปร่าง)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การใช้คำศัพท์ที่เกี่ยวข้องกับการจัดหมวดหมู่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การใช้คำศัพท์พื้นฐาน: สอนคำศัพท์ที่เกี่ยวข้องกับการจัดกลุ่ม เช่น "เหมือนกัน" "ต่างกัน" "เหมือนกันบางอย่าง" และ "แยกออก" เพื่อให้เด็กสามารถอธิบายเหตุผลในการจัดกลุ่มวัตถุได้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การเรียนรู้คำศัพท์เฉพาะเจาะจง: สอนคำศัพท์ที่ใช้ในชีวิตประจำวัน เช่น "ผลไม้" "ของเล่น" "เสื้อผ้า" เพื่อให้เด็กสามารถเชื่อมโยงการจัดหมวดหมู่กับสิ่งของในชีวิตจริงได้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9702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D2D6-683A-2C8E-FBBD-30B0EED4E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3. </a:t>
            </a:r>
            <a:r>
              <a:rPr lang="en-US" sz="4400" dirty="0"/>
              <a:t>What? </a:t>
            </a:r>
            <a:r>
              <a:rPr lang="th-TH" sz="4400" dirty="0"/>
              <a:t>สอนอะไร?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F9BC0-C40C-5FE9-49A2-B16CB8912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การดำเนินการเรื่องการเปรียบเทียบ</a:t>
            </a:r>
            <a:endParaRPr lang="en-US" dirty="0"/>
          </a:p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F8D1D-1F36-FCDE-4305-A71828A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2042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เนื้อหาการสอนเรื่องการเปรียบเทียบ </a:t>
            </a:r>
            <a:r>
              <a:rPr lang="en-US" sz="4000" dirty="0"/>
              <a:t>(1)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การเปรียบเทียบตามปริมาณ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การเปรียบเทียบปริมาณ "มากกว่า" "น้อยกว่า" "เท่ากัน“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การเรียงลำดับตามปริมาณจากน้อยไปมากหรือมากไปน้อย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การเปรียบเทียบตามคุณลักษณะ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การเปรียบเทียบขนาด (ใหญ่กว่า เล็กกว่า เท่ากัน)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การเปรียบเทียบความยาว (ยาวกว่า สั้นกว่า)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การเปรียบเทียบน้ำหนัก (หนักกว่า เบากว่า)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การเปรียบเทียบตามขนาด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การเปรียบเทียบขนาดของวัตถุสองชิ้น (ใหญ่กว่า, เล็กกว่า, เท่ากัน)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การเรียงลำดับวัตถุตามขนาด (จากเล็กไปใหญ่ หรือจากใหญ่ไปเล็ก)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การเปรียบเทียบการเปลี่ยนแปลง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ให้เด็กเปรียบเทียบการเปลี่ยนแปลงที่เกิดขึ้น เช่น เปรียบเทียบขนาดก่อนและหลังการเปลี่ยนแปลง, เปรียบเทียบจำนวนก่อนและหลังการเปลี่ยนแปลง เป็นต้น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7805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เนื้อหาการสอนเรื่องการเปรียบเทียบ </a:t>
            </a:r>
            <a:r>
              <a:rPr lang="en-US" sz="4000" dirty="0"/>
              <a:t>(2)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การเปรียบเทียบเวลา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ก่อน-หลัง: สอนให้เด็กเข้าใจลำดับของเหตุการณ์ เช่น การบอกว่าอะไรเกิดก่อนและอะไรเกิดหลังในกิจกรรมประจำวัน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เร็ว-ช้า: ฝึกให้เด็กสังเกตความแตกต่างในความเร็วของกิจกรรมหรือการเคลื่อนไหว เช่น การวิ่งแข่งและเปรียบเทียบว่าใครวิ่งเร็วหรือช้า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การใช้คำศัพท์ที่เกี่ยวข้องกับการเปรียบเทียบ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การใช้คำเปรียบเทียบพื้นฐาน: สอนคำศัพท์เช่น ใหญ่กว่า, เล็กกว่า, ยาวกว่า, สั้นกว่า เพื่อให้เด็กสามารถใช้คำเหล่านี้ในการอธิบายการเปรียบเทียบของสิ่งของต่าง ๆ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การใช้คำเปรียบเทียบขั้นสูง: เมื่อเด็กเริ่มเข้าใจแนวคิดเบื้องต้นแล้ว ควรแนะนำคำเปรียบเทียบที่ซับซ้อนขึ้น เช่น หนักกว่ามาก, เบากว่าบางอย่าง, ใกล้เคียง, ต่างกันเล็กน้อย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7800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D2D6-683A-2C8E-FBBD-30B0EED4E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3. </a:t>
            </a:r>
            <a:r>
              <a:rPr lang="en-US" sz="4400" dirty="0"/>
              <a:t>What? </a:t>
            </a:r>
            <a:r>
              <a:rPr lang="th-TH" sz="4400" dirty="0"/>
              <a:t>สอนอะไร?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F9BC0-C40C-5FE9-49A2-B16CB8912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การดำเนินเรื่องการสร้างแบบรูป</a:t>
            </a:r>
            <a:endParaRPr lang="en-US" dirty="0"/>
          </a:p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F8D1D-1F36-FCDE-4305-A71828A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7173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เนื้อหาการสอนเรื่องการสร้างแบบรูป </a:t>
            </a:r>
            <a:r>
              <a:rPr lang="en-US" sz="4000" dirty="0"/>
              <a:t>(1)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การสร้างและต่อแบบรูปตามคุณลักษณะ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การสร้างแบบรูปโดยใช้คุณลักษณะต่างๆ (เช่น สี รูปร่าง)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การต่อแบบรูปที่กำหนดให้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การจัดวางและการจัดเรียงตาม</a:t>
            </a:r>
            <a:r>
              <a:rPr lang="th-TH" sz="2000" dirty="0"/>
              <a:t>ปริภูมิสัมพันธ์ 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การจัดเรียงวัตถุตามแบบที่กำหนด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การสร้างแบบรูปการจัดวางอย่างง่าย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การมองภาพและมุมมอง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การเข้าใจว่าวัตถุเดียวกันอาจมองเห็นต่างกันจากมุมมองต่างๆ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การฝึกมองและอธิบายวัตถุจากมุมมองต่างๆ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การสร้างและต่อเติมรูปแบบ (</a:t>
            </a:r>
            <a:r>
              <a:rPr lang="en-US" dirty="0"/>
              <a:t>Pattern Creation and Extension)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ให้เด็กฝึกสร้างและต่อเติมรูปแบบที่ง่าย เช่น ลำดับของรูปทรงเรขาคณิต, ลำดับของสี, ลำดับของขนาด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0565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เนื้อหาการสอนเรื่องการสร้างแบบรูป </a:t>
            </a:r>
            <a:r>
              <a:rPr lang="en-US" sz="4000" dirty="0"/>
              <a:t>(2)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4915163" cy="478853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การเชื่อมโยงแบบรูปกับชีวิตประจำวัน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แบบรูปในชีวิตประจำวัน: สอนให้เด็กสังเกตและสร้างแบบรูปจากสิ่งที่พบในชีวิตประจำวัน เช่น ลายเสื้อผ้า, ขั้นบันได, หรือการจัดเรียงอาหาร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การสังเกตแบบรูปในธรรมชาติ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แบบรูปในธรรมชาติ: สอนให้เด็กสังเกตแบบรูปที่เกิดขึ้นเองในธรรมชาติ เช่น ลายใบไม้, เปลือกหอย, หรือการเรียงตัวของกลีบดอกไม้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การสำรวจและบันทึก: ส่งเสริมให้เด็กสำรวจแบบรูปในธรรมชาติรอบตัว และบันทึกสิ่งที่พบเจอด้วยการวาดรูปหรือถ่ายภาพ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การอธิบายและอธิบายย้อนกลับ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ให้เด็กอธิบายแบบรูปที่สร้างขึ้น และอธิบายว่าแบบรูปนั้นจะต่อเนื่องไปอย่างไร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ให้เด็กอธิบายย้อนกลับจากแบบรูปที่สร้างขึ้น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การรู้จักและใช้แบบรูปซับซ้อน (</a:t>
            </a:r>
            <a:r>
              <a:rPr lang="en-US" dirty="0"/>
              <a:t>Recognizing and Using Complex Patterns)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แนะนำและให้เด็กสร้างแบบรูปที่ซับซ้อนขึ้น เช่น เรียงลำดับแบบสองส่วน เช่น สีและขนาด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261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BEC4A-D4C9-D78C-2669-2C25462B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ตัวอย่างแบบรูปซับซ้อน 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54534370-E3DB-2D01-D488-6476B85291F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09" y="568178"/>
            <a:ext cx="4629150" cy="12573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A2599-1D67-C3E3-2305-E85DCD7C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77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B1C630-C140-46EC-870D-3D5378D5B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2" y="2200378"/>
            <a:ext cx="4629150" cy="1257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902B65-43AF-7339-5B5E-0FC08F4CD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52" y="5157996"/>
            <a:ext cx="4629150" cy="1257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CCE58F-20E3-D4FC-A998-AD2A86A13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724" y="3728361"/>
            <a:ext cx="4629150" cy="12573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6AB83B3-C043-7161-2DF7-60E37C638A66}"/>
              </a:ext>
            </a:extLst>
          </p:cNvPr>
          <p:cNvGrpSpPr/>
          <p:nvPr/>
        </p:nvGrpSpPr>
        <p:grpSpPr>
          <a:xfrm>
            <a:off x="895283" y="2847437"/>
            <a:ext cx="4629150" cy="1407695"/>
            <a:chOff x="895283" y="2847437"/>
            <a:chExt cx="4629150" cy="140769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A8FD3F6-E5DB-C05D-85EE-0F68401BE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283" y="2847437"/>
              <a:ext cx="4629150" cy="1143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246C1D8-7F98-7BCE-152F-C89499C4F76C}"/>
                </a:ext>
              </a:extLst>
            </p:cNvPr>
            <p:cNvSpPr txBox="1"/>
            <p:nvPr/>
          </p:nvSpPr>
          <p:spPr>
            <a:xfrm>
              <a:off x="2384012" y="3855022"/>
              <a:ext cx="14654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/>
                <a:t>โจทย์แบบรูป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C008AFA-D636-1911-A2FF-5A6A4E63960F}"/>
              </a:ext>
            </a:extLst>
          </p:cNvPr>
          <p:cNvSpPr txBox="1"/>
          <p:nvPr/>
        </p:nvSpPr>
        <p:spPr>
          <a:xfrm>
            <a:off x="7128341" y="1617510"/>
            <a:ext cx="2672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dirty="0"/>
              <a:t>ถ้าคิดแบบรูปตามรูปทรง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0DE202-948D-734F-E4C8-878C331D7BCD}"/>
              </a:ext>
            </a:extLst>
          </p:cNvPr>
          <p:cNvSpPr txBox="1"/>
          <p:nvPr/>
        </p:nvSpPr>
        <p:spPr>
          <a:xfrm>
            <a:off x="7180150" y="3224644"/>
            <a:ext cx="2582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dirty="0"/>
              <a:t>ถ้าคิดแบบรูปตามขนาด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49C055-462A-4261-1737-47A74483E276}"/>
              </a:ext>
            </a:extLst>
          </p:cNvPr>
          <p:cNvSpPr txBox="1"/>
          <p:nvPr/>
        </p:nvSpPr>
        <p:spPr>
          <a:xfrm>
            <a:off x="7416591" y="4689759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dirty="0"/>
              <a:t>ถ้าคิดแบบรูปตามสี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DCDF6D-FDE5-DD4C-8C8B-71187A84656E}"/>
              </a:ext>
            </a:extLst>
          </p:cNvPr>
          <p:cNvSpPr txBox="1"/>
          <p:nvPr/>
        </p:nvSpPr>
        <p:spPr>
          <a:xfrm>
            <a:off x="7272035" y="6213761"/>
            <a:ext cx="2412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dirty="0"/>
              <a:t>คำตอบแบบรูปสุดท้าย</a:t>
            </a:r>
          </a:p>
        </p:txBody>
      </p:sp>
    </p:spTree>
    <p:extLst>
      <p:ext uri="{BB962C8B-B14F-4D97-AF65-F5344CB8AC3E}">
        <p14:creationId xmlns:p14="http://schemas.microsoft.com/office/powerpoint/2010/main" val="31938920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D2D6-683A-2C8E-FBBD-30B0EED4E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3. </a:t>
            </a:r>
            <a:r>
              <a:rPr lang="en-US" sz="4400" dirty="0"/>
              <a:t>What? </a:t>
            </a:r>
            <a:r>
              <a:rPr lang="th-TH" sz="4400" dirty="0"/>
              <a:t>สอนอะไร?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F9BC0-C40C-5FE9-49A2-B16CB8912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การดำเนินเรื่องการแก้ปัญหา</a:t>
            </a:r>
            <a:endParaRPr lang="en-US" dirty="0"/>
          </a:p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F8D1D-1F36-FCDE-4305-A71828A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734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เนื้อหาการสอนเรื่องการแก้ปัญหา </a:t>
            </a:r>
            <a:r>
              <a:rPr lang="en-US" sz="4000" dirty="0"/>
              <a:t>(1)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การระบุปัญหา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การสังเกตและการฟัง: สอนให้เด็กสังเกตสถานการณ์หรือปัญหาที่ต้องการการแก้ไข เช่น การแก้ปัญหาจากเรื่องราว หรือกิจกรรมต่าง ๆ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การตั้งคำถาม: ฝึกให้เด็กตั้งคำถามเกี่ยวกับสิ่งที่พวกเขาไม่เข้าใจ หรือสิ่งที่พวกเขาเห็นว่าเป็นปัญหา เช่น “ทำไมบล็อกถึงล้ม?” หรือ “จะสร้างหอคอยนี้ให้สูงขึ้นได้อย่างไร?”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การคิดค้นและพิจารณาวิธีแก้ปัญหา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การคิดสร้างสรรค์: ส่งเสริมให้เด็กคิดค้นวิธีการแก้ปัญหาหลายๆ วิธี เช่น การใช้บล็อกต่างๆ เพื่อสร้างสะพาน หรือหาวิธีจัดเรียงสิ่งของให้สมดุล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การพูดคุยและอภิปราย: ให้เด็กแลกเปลี่ยนความคิดเห็นกับเพื่อนๆ หรือครูเกี่ยวกับวิธีการแก้ปัญหาที่พวกเขาคิดขึ้นมา เพื่อสร้างความเข้าใจและเรียนรู้จากกันและกัน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571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3FB6-A0DB-96EF-52BA-7F7A96DC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160"/>
            <a:ext cx="5257800" cy="1838960"/>
          </a:xfrm>
        </p:spPr>
        <p:txBody>
          <a:bodyPr/>
          <a:lstStyle/>
          <a:p>
            <a:r>
              <a:rPr lang="th-TH" sz="4000" dirty="0"/>
              <a:t>เตรียมความพร้อมสำหรับการศึกษาในระดับที่สูงขึ้น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7F757-3B84-4CE8-9B32-957E8865B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9360"/>
            <a:ext cx="5257800" cy="322072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dirty="0"/>
              <a:t>สร้างพื้นฐานที่แข็งแกร่งสำหรับการเรียนคณิตศาสตร์ในอนาคต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dirty="0"/>
              <a:t>เชื่อมโยงความรู้คณิตศาสตร์กับวิชาอื่นๆ เช่น วิทยาศาสตร์ เทคโนโลยี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2F628CD-DC8B-2E72-37B8-5DA7010F89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3A70-4579-2764-5649-4BAF89A5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0715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เนื้อหาการสอนเรื่องการแก้ปัญหา </a:t>
            </a:r>
            <a:r>
              <a:rPr lang="en-US" sz="4000" dirty="0"/>
              <a:t>(2)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การทดลองและทดสอบวิธีแก้ปัญหา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การทดลองด้วยตนเอง: ฝึกให้เด็กได้ทดลองวิธีการแก้ปัญหาที่คิดขึ้นมา เช่น ลองจัดเรียงบล็อกในลักษณะต่างๆ เพื่อหาวิธีที่ทำให้หอคอยไม่ล้ม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การปรับเปลี่ยนและแก้ไข: สอนให้เด็กสามารถปรับเปลี่ยนวิธีการแก้ปัญหาหากพบว่าวิธีการแรกไม่สำเร็จ และลองอีกครั้งจนกว่าจะได้ผลลัพธ์ที่พอใจ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การคาดการณ์และการแก้ปัญหา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ให้เด็กฝึกคาดการณ์ลำดับหรือรูปแบบต่อไป และหาวิธีแก้ปัญหาเมื่อพบรูปแบบที่ผิดปกติ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การแก้ปัญหาเกี่ยวกับการเปลี่ยนแปลง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ให้เด็กแก้ปัญหาง่ายๆ ที่เกี่ยวข้องกับการเปลี่ยนแปลง เช่น การเพิ่มหรือลดจำนวนสิ่งของ, การเปลี่ยนขนาดของสิ่งของ เป็นต้น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947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เนื้อหาการสอนเรื่องการแก้ปัญหา </a:t>
            </a:r>
            <a:r>
              <a:rPr lang="en-US" sz="4000" dirty="0"/>
              <a:t>(3)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การแก้ปัญหาในชีวิตประจำวัน</a:t>
            </a:r>
            <a:endParaRPr lang="en-US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ปัญหาจากสถานการณ์จริง: ใช้สถานการณ์ในชีวิตประจำวันเป็นตัวอย่าง เช่น หากมีขนมไม่พอสำหรับทุกคนในกลุ่ม จะทำอย่างไรให้ทุกคนได้ทานขนม</a:t>
            </a:r>
            <a:endParaRPr lang="en-US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การประยุกต์ใช้ในชีวิตจริง: ฝึกให้เด็กเห็นความสำคัญของการแก้ปัญหาในชีวิตจริง เช่น การจัดการเวลาหรือการแบ่งปันสิ่งของ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การสื่อสารและการทำงานร่วมกัน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การอธิบายแนวคิด: ฝึกให้เด็กสามารถอธิบายแนวคิดและวิธีแก้ปัญหาที่ตนเองคิดออกมาให้ผู้อื่นเข้าใจได้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การฟังความคิดเห็นของผู้อื่น: ส่งเสริมให้เด็กฟังและพิจารณาแนวคิดของเพื่อน ๆ ในการแก้ปัญหาร่วมกัน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396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เนื้อหาการสอนเรื่องการแก้ปัญหา </a:t>
            </a:r>
            <a:r>
              <a:rPr lang="en-US" sz="4000" dirty="0"/>
              <a:t>(4)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4915163" cy="503237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การแก้ปัญหาด้วยการนับ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นำเสนอปัญหาให้เด็กแก้ไข เช่น มีลูกบอล 5 ลูก ถ้ามีเพื่อนมาเพิ่มอีก 2 คน ลูกบอลพอสำหรับทุกคนหรือไม่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ฝึกให้เด็กแก้ปัญหาโดยใช้การนับและการเพิ่มหรือลบจำนวน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การแก้ปัญหาด้วยการใช้คุณลักษณะ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ให้เด็กแก้ปัญหาที่เกี่ยวข้องกับการเลือกหรือจำแนกสิ่งของตามคุณลักษณะ เช่น “ถ้าเราต้องการหาแว่นตาสีแดง ควรเลือกอันไหน?”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นำเสนอปัญหาที่เด็กต้องใช้การจำแนกหรือจัดกลุ่มวัตถุเพื่อหาคำตอบ เช่น การจัดเรียงของเล่นตามสีหรือรูปร่างเพื่อหาว่ามีกี่ชิ้นในแต่ละกลุ่ม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046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เนื้อหาการสอนเรื่องการแก้ปัญหา </a:t>
            </a:r>
            <a:r>
              <a:rPr lang="en-US" sz="4000" dirty="0"/>
              <a:t>(5)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การแก้ปัญหาเชิงพื้นที่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ให้เด็กแก้ปัญหาที่เกี่ยวข้องกับการจัดวางวัตถุในพื้นที่ เช่น “จะวางบล็อกทั้งสี่ก้อนในช่องนี้ได้อย่างไร?”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ฝึกการเล่นเกมหรือกิจกรรมที่ต้องใช้การคิดเชิงพื้นที่ เช่น การต่อจิ๊กซอว์ หรือการสร้างสิ่งก่อสร้างจากบล็อก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การเชื่อมโยงความสัมพันธ์ในพื้นที่กับชีวิตประจำวัน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ใช้สถานการณ์ในชีวิตประจำวัน เช่น การจัดโต๊ะอาหาร การจัดวางของเล่น หรือการเดินไปยังจุดต่างๆ เพื่อให้เด็กเข้าใจและนำทักษะปริภูมิสัมพันธ์ไปใช้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สอนให้เด็กสังเกตและใช้ความสัมพันธ์เชิงพื้นที่ในการแก้ปัญหาในสถานการณ์จริง เช่น การจัดกระเป๋าหรือการวางของในรถ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1850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เนื้อหาการสอนเรื่องการแก้ปัญหา </a:t>
            </a:r>
            <a:r>
              <a:rPr lang="en-US" sz="4000" dirty="0"/>
              <a:t>(6)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การแก้ปัญหาเกี่ยวกับการบรรจุ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สอนให้เด็กคิดวิธีการบรรจุวัตถุลงในภาชนะที่มีขนาดต่างกัน เช่น จะบรรจุบล็อกกี่ก้อนลงในกล่องหนึ่งใบได้ หรือวิธีการจัดเรียงสิ่งของเพื่อใช้พื้นที่ให้คุ้มค่าที่สุด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ให้เด็กทดลองวางวัตถุต่างๆ ลงในภาชนะเพื่อดูว่าวัตถุไหนจะพอดีหรือเหลือพื้นที่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การแก้ปัญหาด้วยการทดลองและคาดเดา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ให้เด็กทดลองแก้ปัญหาเกี่ยวกับขนาดและปริมาตรผ่านการทดลองจริง เช่น จะใช้น้ำกี่แก้วถึงจะเติมเต็มภาชนะหนึ่งใบ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ส่งเสริมให้เด็กคาดเดาและทดลองเพื่อหาคำตอบ และอธิบายเหตุผลในการแก้ปัญหาของตนเอง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2264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CA4D-68AD-C744-71A5-28E2A08D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เนื้อหาการสอนเรื่องการแก้ปัญหา </a:t>
            </a:r>
            <a:r>
              <a:rPr lang="en-US" sz="4000" dirty="0"/>
              <a:t>(7)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9B407-5B53-CF64-7DBE-275159C2E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การแก้ปัญหาผ่านการใช้แบบรูป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ให้เด็กใช้แบบรูปในการแก้ปัญหา เช่น การหาว่าถ้าเราสานตะกร้าด้วยลวดลายแบบนี้จะต้องใช้วัสดุจำนวนเท่าไร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ฝึกให้เด็กใช้ความเข้าใจเกี่ยวกับแบบรูปในการคาดเดาสิ่งที่จะเกิดขึ้นต่อไปหรือหาทางแก้ปัญหาในสถานการณ์ต่างๆ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E3348-EDA6-4582-007C-18FF4BCBB2F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การเชื่อมโยงแบบรูปกับชีวิตประจำวัน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สอนให้เด็กสังเกตแบบรูปในชีวิตประจำวัน เช่น ลวดลายบนเสื้อผ้า จังหวะในดนตรี หรือลำดับ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การทำกิจกรรมฝึกให้เด็กใช้ความเข้าใจเรื่องแบบรูปในการทำกิจวัตรประจำวัน เช่น การจัดตารางเวลา หรือการทำงานกลุ่ม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D90F-559C-5755-431E-7D1C442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370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AF1A-6995-377A-89DA-0FA56D219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979745"/>
            <a:ext cx="6560142" cy="3063149"/>
          </a:xfrm>
        </p:spPr>
        <p:txBody>
          <a:bodyPr/>
          <a:lstStyle/>
          <a:p>
            <a:br>
              <a:rPr lang="th-TH" sz="4400" dirty="0"/>
            </a:br>
            <a:br>
              <a:rPr lang="th-TH" sz="4400" dirty="0"/>
            </a:br>
            <a:r>
              <a:rPr lang="th-TH" sz="4400" dirty="0"/>
              <a:t>4. </a:t>
            </a:r>
            <a:r>
              <a:rPr lang="en-US" sz="4400" dirty="0"/>
              <a:t>How? </a:t>
            </a:r>
            <a:r>
              <a:rPr lang="th-TH" sz="4400" dirty="0"/>
              <a:t>สอนอย่างไร?</a:t>
            </a:r>
            <a:br>
              <a:rPr lang="th-TH" sz="4400" dirty="0"/>
            </a:br>
            <a:br>
              <a:rPr lang="th-TH" sz="4400" dirty="0"/>
            </a:br>
            <a:endParaRPr lang="th-TH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CB92CE-D6BC-26E0-918A-8778AC68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450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7197-0A6C-9D6C-DBB8-AF36D9025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การสอนคณิตศาสตร์ให้เด็กปฐมวัย: สร้างรากฐานที่แข็งแกร่ง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7F396-AC02-9F65-B3D3-EE6778D59C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1705" y="2077290"/>
            <a:ext cx="6424136" cy="3754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2400" dirty="0"/>
              <a:t>การสอนคณิตศาสตร์ให้กับเด็กปฐมวัยเป็นการปลูกฝังทักษะพื้นฐานที่สำคัญ ซึ่งจะส่งผลต่อการเรียนรู้ในระดับที่สูงขึ้น การสอนคณิตศาสตร์ในวัยนี้ควรเน้นที่การสร้างความเข้าใจในแนวคิดทางคณิตศาสตร์ผ่านกิจกรรมที่สนุกสนานและน่าสนใจ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D5BD2-C272-70A5-4CD2-1EB9984D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0227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510C-690B-ED3B-F621-C75EC38C1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วิธีการสอนคณิตศาสตร์ให้เด็กปฐมวัย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34EE-1673-3709-BF37-2FE0485482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ใช้การเรียนรู้เชิงประสบการณ์ (</a:t>
            </a:r>
            <a:r>
              <a:rPr lang="en-US" dirty="0"/>
              <a:t>Experiential Learning)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กิจกรรมสัมผัส: ให้เด็กได้สัมผัสและเล่นกับวัสดุทางคณิตศาสตร์ เช่น บล็อกไม้ ลูกปัด หรือของเล่นที่มีลักษณะเฉพาะ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กิจกรรมทดลอง: ให้เด็กทดลองทำกิจกรรมที่เกี่ยวข้องกับคณิตศาสตร์ เช่น การนับจำนวนของเล่น การจัดเรียงวัตถุตามขนาด หรือการเติมน้ำในภาชนะต่างๆ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D491D-778B-60FA-8A26-B00A9CE6B0EF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การใช้การเล่น (</a:t>
            </a:r>
            <a:r>
              <a:rPr lang="en-US" dirty="0"/>
              <a:t>Play-Based Learning)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เกมคณิตศาสตร์: ใช้เกมและกิจกรรมที่เกี่ยวข้องกับคณิตศาสตร์ เช่น เกมการจับคู่ การสร้างแบบรูป หรือเกมการนับ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การเล่นบทบาทสมมติ: สร้างสถานการณ์สมมติที่ให้เด็กได้ใช้ทักษะทางคณิตศาสตร์ เช่น การเปิดร้านขายของเล่นให้เด็กได้คำนวณราคาและทำธุรกรรม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5F97-444D-FE6A-81C8-B81D7687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1878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510C-690B-ED3B-F621-C75EC38C1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วิธีการสอนคณิตศาสตร์ให้เด็กปฐมวัย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34EE-1673-3709-BF37-2FE0485482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 การใช้สื่อและวัสดุ (</a:t>
            </a:r>
            <a:r>
              <a:rPr lang="en-US" dirty="0"/>
              <a:t>Using Materials and Resources)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สื่อการสอน: ใช้สื่อการสอนที่หลากหลาย เช่น การ์ดภาพ หนังสือภาพ หรือแผนภูมิที่แสดงลักษณะของแบบรูปหรือการนับจำนวน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วัสดุธรรมชาติ: ใช้วัสดุธรรมชาติ เช่น หิน เมล็ดพืช หรือใบไม้ในการสอนแนวคิดทางคณิตศาสตร์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D491D-778B-60FA-8A26-B00A9CE6B0EF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การเรียนรู้ผ่านการสังเกตและการทำงานร่วมกัน (</a:t>
            </a:r>
            <a:r>
              <a:rPr lang="en-US" dirty="0"/>
              <a:t>Observation and Collaborative Learning)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การสังเกต: สังเกตพฤติกรรมและวิธีการที่เด็กใช้ในการแก้ปัญหาทางคณิตศาสตร์ และให้ข้อเสนอแนะแบบสร้างสรรค์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การทำงานร่วมกัน: ส่งเสริมให้เด็กทำงานร่วมกันในกิจกรรมกลุ่ม เช่น การสร้างแบบรูปหรือการแก้ปัญหา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5F97-444D-FE6A-81C8-B81D7687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2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AB9E0-BC74-34BA-F90F-63FB399FB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118" y="701040"/>
            <a:ext cx="5507421" cy="1259840"/>
          </a:xfrm>
        </p:spPr>
        <p:txBody>
          <a:bodyPr>
            <a:normAutofit/>
          </a:bodyPr>
          <a:lstStyle/>
          <a:p>
            <a:r>
              <a:rPr lang="th-TH" sz="4000" dirty="0"/>
              <a:t>พัฒนาทักษะการสังเกตและการจำแนก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BF30B-BB65-E268-5153-67B806562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118" y="2178662"/>
            <a:ext cx="5507421" cy="367349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ฝึกการสังเกตรูปร่าง ขนาด และแบบรูปต่างๆ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เรียนรู้การจัดหมวดหมู่และการเปรียบเทียบ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BB003F7-A436-9D20-2626-DD080B92D3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5A3C7B-DA42-EC2D-4AC0-1F4BC05C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699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510C-690B-ED3B-F621-C75EC38C1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วิธีการสอนคณิตศาสตร์ให้เด็กปฐมวัย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34EE-1673-3709-BF37-2FE0485482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การใช้ภาษาและการสื่อสาร (</a:t>
            </a:r>
            <a:r>
              <a:rPr lang="en-US" dirty="0"/>
              <a:t>Language and Communication)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การใช้คำศัพท์: สอนคำศัพท์พื้นฐานทางคณิตศาสตร์ เช่น จำนวน รูปร่าง ขนาด และการเปรียบเทียบ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การพูดคุย: สนับสนุนให้เด็กพูดคุยเกี่ยวกับสิ่งที่พวกเขาทำและวิธีการที่พวกเขาใช้ในการแก้ปัญหา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D491D-778B-60FA-8A26-B00A9CE6B0EF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การเชื่อมโยงกับชีวิตประจำวัน (</a:t>
            </a:r>
            <a:r>
              <a:rPr lang="en-US" dirty="0"/>
              <a:t>Connecting to Daily Life)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กิจกรรมในชีวิตจริง: ใช้สถานการณ์จริงในการสอน เช่น การนับจำนวนผลไม้ในบ้าน การเปรียบเทียบขนาดของวัตถุในห้อง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การสร้างประสบการณ์: เชื่อมโยงแนวคิดทางคณิตศาสตร์กับกิจกรรมที่เด็กสนใจ เช่น การทำขนม การปลูกพืช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5F97-444D-FE6A-81C8-B81D7687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830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510C-690B-ED3B-F621-C75EC38C1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วิธีการสอนคณิตศาสตร์ให้เด็กปฐมวัย (4)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34EE-1673-3709-BF37-2FE0485482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 การส่งเสริมการคิดเชิงคณิตศาสตร์ (</a:t>
            </a:r>
            <a:r>
              <a:rPr lang="en-US" dirty="0"/>
              <a:t>Encouraging Mathematical Thinking)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การตั้งคำถาม: ถามคำถามที่กระตุ้นให้เด็กคิดและค้นหาคำตอบ เช่น “ถ้าหนูมีลูกปัดสีแดง 3 ลูกและลูกปัดสีน้ำเงิน 2 ลูก หนูจะมีลูกปัดทั้งหมดกี่ลูก?”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การอธิบาย: ส่งเสริมให้เด็กอธิบายวิธีการที่เด็กใช้ในการแก้ปัญหา และช่วยให้เด็กเข้าใจแนวคิดพื้นฐาน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D491D-778B-60FA-8A26-B00A9CE6B0EF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 การทำซ้ำและการทบทวน (</a:t>
            </a:r>
            <a:r>
              <a:rPr lang="en-US" dirty="0"/>
              <a:t>Repetition and Review)</a:t>
            </a:r>
            <a:endParaRPr lang="th-TH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การทำซ้ำ: ใช้การทำซ้ำเพื่อเสริมสร้างความเข้าใจ เช่น การทำกิจกรรมซ้ำๆ หรือการเล่นเกมคณิตศาสตร์ที่เหมือนกันหลายครั้ง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การทบทวน: ทบทวนแนวคิดที่เรียนรู้แล้วเป็นระยะๆ โดยการทำ </a:t>
            </a:r>
            <a:r>
              <a:rPr lang="en-US" dirty="0"/>
              <a:t>test </a:t>
            </a:r>
            <a:r>
              <a:rPr lang="th-TH" dirty="0"/>
              <a:t>หรือ </a:t>
            </a:r>
            <a:r>
              <a:rPr lang="en-US" dirty="0"/>
              <a:t>quiz </a:t>
            </a:r>
            <a:r>
              <a:rPr lang="th-TH" dirty="0"/>
              <a:t>เพื่อเสริมสร้างความเข้าใจและการจำ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5F97-444D-FE6A-81C8-B81D7687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1563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510C-690B-ED3B-F621-C75EC38C1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วิธีการสอนคณิตศาสตร์ให้เด็กปฐมวัย (5)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34EE-1673-3709-BF37-2FE0485482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ใช้การเล่านิทานและเพลง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สร้างนิทานที่มีแนวคิดทางคณิตศาสตร์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ใช้เพลงและบทกลอนที่เกี่ยวข้องกับตัวเลขและรูปทรง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สนับสนุนการสำรวจและค้นพบด้วยตนเอง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ให้โอกาสเด็กได้ทดลองและสำรวจแนวคิดทางคณิตศาสตร์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ตั้งคำถามปลายเปิดเพื่อกระตุ้นการคิด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D491D-778B-60FA-8A26-B00A9CE6B0EF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 ปรับการสอนให้เหมาะกับระดับความสามารถของเด็กแต่ละคน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สังเกตและประเมินความเข้าใจของเด็กอย่างต่อเนื่อง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ให้ความช่วยเหลือเพิ่มเติมสำหรับเด็กที่ต้องการ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ใช้การประเมินที่หลากหลายและเหมาะสม 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ใช้การสังเกตพฤติกรรม 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th-TH" dirty="0"/>
              <a:t>ประเมินผ่านการทำกิจกรรมและการเล่น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5F97-444D-FE6A-81C8-B81D7687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92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C3F2BAE-5009-DE0E-4381-498963B49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7053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33819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438D-74BF-7CC3-B9EA-92D623C20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Loose Parts &lt;--&gt; Tight Parts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5F17E-A012-8F55-0FE3-EE24E1B73A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"Loose Parts" </a:t>
            </a:r>
            <a:r>
              <a:rPr lang="th-TH" dirty="0"/>
              <a:t>หมายถึงสื่ออุปกรณ์ที่เด็กสามารถหยิบจับ, เคลื่อนย้าย, รวมกลุ่ม, แยกแยะ, สร้างสรรค์, หรือจัดเรียงใหม่ได้อย่างอิสระสื่ออุปกรณ์เหล่านี้ไม่มีวิธีการใช้งานที่ตายตัว ทำให้เด็กสามารถใช้จินตนาการและความคิดสร้างสรรค์ในการเล่นและสำรวจได้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ตัวอย่าง</a:t>
            </a:r>
            <a:r>
              <a:rPr lang="en-US" dirty="0"/>
              <a:t>: </a:t>
            </a:r>
            <a:r>
              <a:rPr lang="th-TH" dirty="0"/>
              <a:t>ก้อนหิน กิ่งไม้ ใบไม้ หลอดดูด ฝาขวด กระดุม ลูกบอล เชือก กล่องกระดาษ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ส่งเสริมการพัฒนาทักษะหลายด้าน เช่น การแก้ปัญหา, การคิดวิเคราะห์, การพัฒนากล้ามเนื้อมัดเล็ก และความคิดสร้างสรรค์ เด็กจะได้เรียนรู้ผ่านการสำรวจและการทดลองสิ่งต่าง ๆ ตามธรรมชาติ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5A8252-2DD1-FD2F-054E-7BB1F824131D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"Tight Parts" </a:t>
            </a:r>
            <a:r>
              <a:rPr lang="th-TH" dirty="0"/>
              <a:t>หมายถึงวัสดุหรือสิ่งของที่มีการใช้งานเฉพาะเจาะจงและมีรูปแบบที่กำหนดไว้แล้ว วัสดุเหล่านี้มักมีวัตถุประสงค์ในการใช้งานที่ชัดเจน และเด็กไม่สามารถเปลี่ยนแปลงหรือปรับเปลี่ยนวิธีการใช้งานได้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ตัวอย่าง</a:t>
            </a:r>
            <a:r>
              <a:rPr lang="en-US" dirty="0"/>
              <a:t>: </a:t>
            </a:r>
            <a:r>
              <a:rPr lang="th-TH" dirty="0"/>
              <a:t>ของเล่นที่มีรูปแบบการใช้งานเฉพาะ (เช่น จิ๊กซอว์, บล็อกไม้ที่ต้องต่อให้ได้รูปทรงตามที่กำหนด) หนังสือที่มีเนื้อหาเฉพาะเจาะจง เกมการศึกษาที่มีกติกาแน่นอน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dirty="0"/>
              <a:t>ส่งเสริมการเรียนรู้ที่มีเป้าหมายชัดเจน การฝึกฝนทักษะที่เฉพาะเจาะจง และการเข้าใจในโครงสร้างหรือกฎเกณฑ์ของสิ่งต่าง ๆ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B5642-EDF3-442C-5D7D-7923A6DE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5366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D185C-B4F7-E5BE-FAFE-8C9D59769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Loose Parts &lt;--&gt; Tight Parts</a:t>
            </a:r>
            <a:endParaRPr lang="th-TH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DD194-0E0D-8FE4-1CEC-F7923B71C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94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BF6BB6-45E2-C77E-D3E6-C7B8F8EA4992}"/>
              </a:ext>
            </a:extLst>
          </p:cNvPr>
          <p:cNvSpPr txBox="1"/>
          <p:nvPr/>
        </p:nvSpPr>
        <p:spPr>
          <a:xfrm>
            <a:off x="2499360" y="6254115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Loose Parts</a:t>
            </a:r>
            <a:endParaRPr lang="th-T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D42745-A2FB-CE20-55F5-2CCA3B5318CA}"/>
              </a:ext>
            </a:extLst>
          </p:cNvPr>
          <p:cNvSpPr txBox="1"/>
          <p:nvPr/>
        </p:nvSpPr>
        <p:spPr>
          <a:xfrm>
            <a:off x="8382000" y="6264275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Tight Parts</a:t>
            </a:r>
            <a:endParaRPr lang="th-TH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A5F7597-02DC-75C5-2E00-E76A976C6A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39" y="1825625"/>
            <a:ext cx="3223022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indergarten and Preschool Educational Wooden Toys Montessori Materials for Kids pictures &amp; photos">
            <a:extLst>
              <a:ext uri="{FF2B5EF4-FFF2-40B4-BE49-F238E27FC236}">
                <a16:creationId xmlns:a16="http://schemas.microsoft.com/office/drawing/2014/main" id="{23464BCD-C063-3AF6-26FC-9CC93B829599}"/>
              </a:ext>
            </a:extLst>
          </p:cNvPr>
          <p:cNvPicPr>
            <a:picLocks noGrp="1" noChangeAspect="1" noChangeArrowheads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1817688"/>
            <a:ext cx="4297362" cy="429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2286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1A9B5-16E8-058C-6F9A-E2B773BB6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ใช้ทั้ง </a:t>
            </a:r>
            <a:r>
              <a:rPr lang="en-US" sz="4000" dirty="0"/>
              <a:t>Loose Parts </a:t>
            </a:r>
            <a:r>
              <a:rPr lang="th-TH" sz="4000" dirty="0"/>
              <a:t>และ </a:t>
            </a:r>
            <a:r>
              <a:rPr lang="en-US" sz="4000" dirty="0"/>
              <a:t>Tight Parts</a:t>
            </a:r>
            <a:endParaRPr lang="th-TH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FA272-14BA-E78D-93F1-07B04327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95</a:t>
            </a:fld>
            <a:endParaRPr lang="en-US" dirty="0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F82D561F-550C-2CF8-6BCB-062A9CCBB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988"/>
          <a:stretch>
            <a:fillRect/>
          </a:stretch>
        </p:blipFill>
        <p:spPr>
          <a:xfrm>
            <a:off x="4056646" y="1899020"/>
            <a:ext cx="4078708" cy="407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84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AF1A-6995-377A-89DA-0FA56D219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979745"/>
            <a:ext cx="6560142" cy="3063149"/>
          </a:xfrm>
        </p:spPr>
        <p:txBody>
          <a:bodyPr/>
          <a:lstStyle/>
          <a:p>
            <a:br>
              <a:rPr lang="th-TH" sz="4400" dirty="0"/>
            </a:br>
            <a:br>
              <a:rPr lang="th-TH" sz="4400" dirty="0"/>
            </a:br>
            <a:r>
              <a:rPr lang="th-TH" sz="4400" dirty="0"/>
              <a:t>5.การบูรณาการคณิตศาสตร์ในชีวิตประจำวัน</a:t>
            </a:r>
            <a:br>
              <a:rPr lang="en-US" sz="4400" dirty="0"/>
            </a:br>
            <a:br>
              <a:rPr lang="th-TH" sz="4400" dirty="0"/>
            </a:br>
            <a:endParaRPr lang="th-TH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7CA978-4B45-D04D-B8E8-1CE075651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70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4B932-E81A-768C-9CEF-F2F3C78D2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บูรณาการคณิตศาสตร์ตลอดทั้งวัน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9A535-B56E-D891-6BF7-36E3FFA5E4D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เด็กๆ พัฒนาทักษะคณิตศาสตร์ของตนเองในระหว่างกิจกรรมคณิตศาสตร์ในห้องเรียน แต่การเรียนรู้คณิตศาสตร์สามารถเกิดขึ้นได้โดยการผสมผสานคณิตศาสตร์เข้ากับกิจวัตรและการเปลี่ยนผ่านในห้องเรียน มีโอกาสมากมายที่ครูจะดึงดูดให้เด็กๆ มีส่วนร่วมในการเรียนรู้คณิตศาสตร์อย่างสนุกสนานและสร้างสรรค์ระหว่างกิจกรรมประจำวัน ด้วยการสนับสนุนจากครูและการวางแผนล่วงหน้าเพียงเล็กน้อย ช่วงเวลาสั้นๆ ของการเรียนรู้เหล่านี้จะสะสมและส่งเสริมพัฒนาการทางคณิตศาสตร์ของเด็กๆ ช่วงเวลาเหล่านี้สามารถใช้ได้เมื่อพูดคุยกับเด็กคนหนึ่ง ทำงานกับกลุ่มเล็กๆ หรือพูดคุยกับทั้งชั้นเรียน</a:t>
            </a:r>
            <a:endParaRPr lang="th-T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375FC-B4E7-BE5C-1034-AC6AE4B78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33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4ACFF-C027-0600-6054-94A65AFC9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4400" dirty="0"/>
              <a:t>5. การบูรณาการคณิตศาสตร์ในชีวิตประจำวัน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628448-88F7-D6CE-E664-4C2B81DB1C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ระหว่างเวลาเล่น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F87EF-23D9-AAE5-9393-5F6A233D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4157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2F42-9761-8202-BA1D-BAE59FFC6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ใช้คำศัพท์เชิงพื้นที่ภายนอก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DD558-4E6F-CB02-10A3-B28CC67074A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25625"/>
            <a:ext cx="6974840" cy="429768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เมื่อเด็กๆ เล่นข้างนอก ให้ใช้คำศัพท์เกี่ยวกับรูปร่าง ขนาด และตำแหน่ง เช่น กลม สั้น และไกล เพื่อพูดถึงสิ่งต่างๆ รอบตัวเด็ก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ตัวอย่าง: “ต้นไม้ต้นไหนสูงที่สุด? ต้นไม้ต้นไหนอยู่ไกลที่สุด?” หรือ “กระบะทรายมีรูปร่างอย่างไร? คุณเห็นรูปร่างอื่น ๆ บ้างไหม?”</a:t>
            </a:r>
            <a:endParaRPr lang="th-TH" sz="2400" dirty="0">
              <a:solidFill>
                <a:srgbClr val="303030"/>
              </a:solidFill>
              <a:highlight>
                <a:srgbClr val="FFFFFF"/>
              </a:highlight>
              <a:latin typeface="Source Sans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2400" b="0" i="0" dirty="0">
                <a:solidFill>
                  <a:srgbClr val="303030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เพื่อเพิ่มความหลากหลาย ให้เด็กๆ ได้เรียนรู้คำศัพท์เชิงพื้นที่ “เด็กๆ เมื่อครูบอกว่า 'ไป' ให้เดินขึ้นบันได เดินข้ามสะพาน แล้วลงสไลเดอร์ที่สูงที่สุด”</a:t>
            </a:r>
            <a:endParaRPr lang="th-TH" sz="24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BC5AD4-7558-F7C2-7717-0B560B0075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8596" r="10299" b="7427"/>
          <a:stretch/>
        </p:blipFill>
        <p:spPr>
          <a:xfrm>
            <a:off x="7945422" y="2174237"/>
            <a:ext cx="3588488" cy="238524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E784C-9E94-F667-FF54-BC8BA408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62855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78504181">
      <a:dk1>
        <a:srgbClr val="000000"/>
      </a:dk1>
      <a:lt1>
        <a:srgbClr val="FFFFFF"/>
      </a:lt1>
      <a:dk2>
        <a:srgbClr val="FFF8F4"/>
      </a:dk2>
      <a:lt2>
        <a:srgbClr val="E8E8E8"/>
      </a:lt2>
      <a:accent1>
        <a:srgbClr val="EE7660"/>
      </a:accent1>
      <a:accent2>
        <a:srgbClr val="4D90EF"/>
      </a:accent2>
      <a:accent3>
        <a:srgbClr val="5B5160"/>
      </a:accent3>
      <a:accent4>
        <a:srgbClr val="2BC2B4"/>
      </a:accent4>
      <a:accent5>
        <a:srgbClr val="C097F8"/>
      </a:accent5>
      <a:accent6>
        <a:srgbClr val="FF9413"/>
      </a:accent6>
      <a:hlink>
        <a:srgbClr val="467886"/>
      </a:hlink>
      <a:folHlink>
        <a:srgbClr val="96607D"/>
      </a:folHlink>
    </a:clrScheme>
    <a:fontScheme name="Custom 2">
      <a:majorFont>
        <a:latin typeface="Kanit"/>
        <a:ea typeface=""/>
        <a:cs typeface="Kanit"/>
      </a:majorFont>
      <a:minorFont>
        <a:latin typeface="Kanit"/>
        <a:ea typeface=""/>
        <a:cs typeface="Kani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04181_Win32_SL_V11" id="{D9600F65-346D-4C25-A611-673E5C44A142}" vid="{299F2556-E258-444F-A1E6-FA759CE228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7FFD73E-D96B-4428-99CD-717A4897D3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85E733-8340-4FDD-A6FC-B22F1B75E4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165DE6-2DCE-44FC-94B7-A499559DBF8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21803</TotalTime>
  <Words>9349</Words>
  <Application>Microsoft Office PowerPoint</Application>
  <PresentationFormat>Widescreen</PresentationFormat>
  <Paragraphs>832</Paragraphs>
  <Slides>117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5" baseType="lpstr">
      <vt:lpstr>Source Sans Pro</vt:lpstr>
      <vt:lpstr>Kanit</vt:lpstr>
      <vt:lpstr>Aptos</vt:lpstr>
      <vt:lpstr>Wingdings</vt:lpstr>
      <vt:lpstr>Arial</vt:lpstr>
      <vt:lpstr>Avenir Next LT Pro</vt:lpstr>
      <vt:lpstr>Calibri</vt:lpstr>
      <vt:lpstr>Custom</vt:lpstr>
      <vt:lpstr>Module 3 การวางแผน ออกแบบ และควบคุมกิจกรรมการพัฒนาสติปัญญา (1)- คณิตศาสตร์</vt:lpstr>
      <vt:lpstr>หัวข้อ</vt:lpstr>
      <vt:lpstr>1. Why? ทำไมจึงควรสอนคณิตศาสตร์ให้กับเด็กปฐมวัย</vt:lpstr>
      <vt:lpstr>พัฒนาทักษะการคิดเชิงตรรกะและการแก้ปัญหา</vt:lpstr>
      <vt:lpstr>เสริมสร้างความจำและสมาธิ</vt:lpstr>
      <vt:lpstr>พัฒนาทักษะการสื่อสาร</vt:lpstr>
      <vt:lpstr>สร้างความมั่นใจและความภาคภูมิใจในตนเอง</vt:lpstr>
      <vt:lpstr>เตรียมความพร้อมสำหรับการศึกษาในระดับที่สูงขึ้น</vt:lpstr>
      <vt:lpstr>พัฒนาทักษะการสังเกตและการจำแนก</vt:lpstr>
      <vt:lpstr>ส่งเสริมความคิดสร้างสรรค์</vt:lpstr>
      <vt:lpstr>พัฒนาทักษะมิติสัมพันธ์</vt:lpstr>
      <vt:lpstr>เชื่อมโยงคณิตศาสตร์กับชีวิตประจำวัน</vt:lpstr>
      <vt:lpstr>ส่งเสริมการทำงานเป็นทีม</vt:lpstr>
      <vt:lpstr>  2. พัฒนาการด้านคณิตศาสตร์ของเด็กปฐมวัย   </vt:lpstr>
      <vt:lpstr>พัฒนาการด้านคณิตศาสตร์ของเด็กปฐมวัย</vt:lpstr>
      <vt:lpstr>ทักษะทางคณิตศาสตร์ของเด็กอายุ 0 ถึง 4 เดือน</vt:lpstr>
      <vt:lpstr>ทักษะทางคณิตศาสตร์ของเด็กอายุ 5 ถึง 6 เดือน</vt:lpstr>
      <vt:lpstr>ทักษะทางคณิตศาสตร์ของเด็กอายุ 7 ถึง 12 เดือน</vt:lpstr>
      <vt:lpstr>ทักษะทางคณิตศาสตร์ของเด็กอายุ 12 ถึง 18 เดือน</vt:lpstr>
      <vt:lpstr>ทักษะทางคณิตศาสตร์ของเด็กอายุ 18 ถึง 24 เดือน</vt:lpstr>
      <vt:lpstr>ทักษะทางคณิตศาสตร์ของเด็กอายุ 24 ถึง 30 เดือน</vt:lpstr>
      <vt:lpstr>ทักษะทางคณิตศาสตร์ของเด็กอายุ 30 ถึง 36 เดือน</vt:lpstr>
      <vt:lpstr>ทักษะทางคณิตศาสตร์ของเด็กอายุ 36 ถึง 48 เดือน (1)</vt:lpstr>
      <vt:lpstr>หลักการสมนัย (จับคู่) หนึ่งต่อหนึ่ง (one-to-one correspondence)</vt:lpstr>
      <vt:lpstr>ทักษะทางคณิตศาสตร์ของเด็กอายุ 36 ถึง 48 เดือน (2)</vt:lpstr>
      <vt:lpstr>ทักษะทางคณิตศาสตร์ของเด็กอายุ 36 ถึง 48 เดือน (3)</vt:lpstr>
      <vt:lpstr>ทักษะทางคณิตศาสตร์ของเด็กอายุ 48 ถึง 60 เดือน (1)</vt:lpstr>
      <vt:lpstr>ทักษะทางคณิตศาสตร์ของเด็กอายุ 48 ถึง 60 เดือน (2)</vt:lpstr>
      <vt:lpstr>ทักษะทางคณิตศาสตร์ของเด็กอายุ 48 ถึง 60 เดือน (3)</vt:lpstr>
      <vt:lpstr>ทักษะทางคณิตศาสตร์ของเด็กอายุ 48 ถึง 60 เดือน (4)</vt:lpstr>
      <vt:lpstr>3. What? สอนอะไร?</vt:lpstr>
      <vt:lpstr>สอนอะไร?</vt:lpstr>
      <vt:lpstr>แนวคิด (concept)</vt:lpstr>
      <vt:lpstr>การดําเนินการ (operation)</vt:lpstr>
      <vt:lpstr>3. What? สอนอะไร?</vt:lpstr>
      <vt:lpstr>ปริมาณและตัวเลข (quantity and number)</vt:lpstr>
      <vt:lpstr>การสอนแนวคิดเรื่องปริมาณและตัวเลข (1)</vt:lpstr>
      <vt:lpstr>เนื้อหาการสอนเรื่องปริมาณและตัวเลข (2)</vt:lpstr>
      <vt:lpstr>เนื้อหาการสอนเรื่องปริมาณและตัวเลข (3)</vt:lpstr>
      <vt:lpstr>3. What? สอนอะไร?</vt:lpstr>
      <vt:lpstr>คุณลักษณะ (attribute)</vt:lpstr>
      <vt:lpstr>เนื้อหาการสอนเรื่องคุณลักษณะ (1)</vt:lpstr>
      <vt:lpstr>เนื้อหาการสอนเรื่องคุณลักษณะ (2)</vt:lpstr>
      <vt:lpstr>3. What? สอนอะไร?</vt:lpstr>
      <vt:lpstr>ปริภูมิสัมพันธ์</vt:lpstr>
      <vt:lpstr>เนื้อหาการสอนเรื่องปริภูมิสัมพันธ์ (1)</vt:lpstr>
      <vt:lpstr>เนื้อหาการสอนเรื่องปริภูมิสัมพันธ์ (2)</vt:lpstr>
      <vt:lpstr>เนื้อหาการสอนเรื่องปริภูมิสัมพันธ์ (3)</vt:lpstr>
      <vt:lpstr>3. What? สอนอะไร?</vt:lpstr>
      <vt:lpstr>ขนาดและปริมาตร</vt:lpstr>
      <vt:lpstr>เนื้อหาการสอนเรื่องขนาดและปริมาตร (1)</vt:lpstr>
      <vt:lpstr>เนื้อหาการสอนเรื่องขนาดและปริมาตร (2)</vt:lpstr>
      <vt:lpstr>3. What? สอนอะไร?</vt:lpstr>
      <vt:lpstr>แบบรูป</vt:lpstr>
      <vt:lpstr>เนื้อหาการสอนเรื่องแบบรูป (1)</vt:lpstr>
      <vt:lpstr>เนื้อหาการสอนเรื่องแบบรูป (2)</vt:lpstr>
      <vt:lpstr>3. What? สอนอะไร?</vt:lpstr>
      <vt:lpstr>การเปลี่ยนแปลง</vt:lpstr>
      <vt:lpstr>เนื้อหาการสอนเรื่องการเปลี่ยนแปลง (1)</vt:lpstr>
      <vt:lpstr>เนื้อหาการสอนเรื่องการเปลี่ยนแปลง (2)</vt:lpstr>
      <vt:lpstr>3. What? สอนอะไร?</vt:lpstr>
      <vt:lpstr>เนื้อหาการสอนเรื่องการนับและการเรียงลำดับ (1)</vt:lpstr>
      <vt:lpstr>เนื้อหาการสอนเรื่องการนับและการเรียงลำดับ (2)</vt:lpstr>
      <vt:lpstr>3. What? สอนอะไร?</vt:lpstr>
      <vt:lpstr>เนื้อหาการสอนเรื่องการสังเกตและการวัด (1)</vt:lpstr>
      <vt:lpstr>เนื้อหาการสอนเรื่องการสังเกตและการวัด (2)</vt:lpstr>
      <vt:lpstr>เนื้อหาการสอนเรื่องการสังเกตและการวัด (3)</vt:lpstr>
      <vt:lpstr>เนื้อหาการสอนเรื่องการสังเกตและการวัด (4)</vt:lpstr>
      <vt:lpstr>3. What? สอนอะไร?</vt:lpstr>
      <vt:lpstr>เนื้อหาการสอนเรื่องการจัดหมวดหมู่</vt:lpstr>
      <vt:lpstr>3. What? สอนอะไร?</vt:lpstr>
      <vt:lpstr>เนื้อหาการสอนเรื่องการเปรียบเทียบ (1)</vt:lpstr>
      <vt:lpstr>เนื้อหาการสอนเรื่องการเปรียบเทียบ (2)</vt:lpstr>
      <vt:lpstr>3. What? สอนอะไร?</vt:lpstr>
      <vt:lpstr>เนื้อหาการสอนเรื่องการสร้างแบบรูป (1)</vt:lpstr>
      <vt:lpstr>เนื้อหาการสอนเรื่องการสร้างแบบรูป (2)</vt:lpstr>
      <vt:lpstr>ตัวอย่างแบบรูปซับซ้อน </vt:lpstr>
      <vt:lpstr>3. What? สอนอะไร?</vt:lpstr>
      <vt:lpstr>เนื้อหาการสอนเรื่องการแก้ปัญหา (1)</vt:lpstr>
      <vt:lpstr>เนื้อหาการสอนเรื่องการแก้ปัญหา (2)</vt:lpstr>
      <vt:lpstr>เนื้อหาการสอนเรื่องการแก้ปัญหา (3)</vt:lpstr>
      <vt:lpstr>เนื้อหาการสอนเรื่องการแก้ปัญหา (4)</vt:lpstr>
      <vt:lpstr>เนื้อหาการสอนเรื่องการแก้ปัญหา (5)</vt:lpstr>
      <vt:lpstr>เนื้อหาการสอนเรื่องการแก้ปัญหา (6)</vt:lpstr>
      <vt:lpstr>เนื้อหาการสอนเรื่องการแก้ปัญหา (7)</vt:lpstr>
      <vt:lpstr>  4. How? สอนอย่างไร?  </vt:lpstr>
      <vt:lpstr>การสอนคณิตศาสตร์ให้เด็กปฐมวัย: สร้างรากฐานที่แข็งแกร่ง</vt:lpstr>
      <vt:lpstr>วิธีการสอนคณิตศาสตร์ให้เด็กปฐมวัย (1)</vt:lpstr>
      <vt:lpstr>วิธีการสอนคณิตศาสตร์ให้เด็กปฐมวัย (2)</vt:lpstr>
      <vt:lpstr>วิธีการสอนคณิตศาสตร์ให้เด็กปฐมวัย (3)</vt:lpstr>
      <vt:lpstr>วิธีการสอนคณิตศาสตร์ให้เด็กปฐมวัย (4)</vt:lpstr>
      <vt:lpstr>วิธีการสอนคณิตศาสตร์ให้เด็กปฐมวัย (5)</vt:lpstr>
      <vt:lpstr>Loose Parts &lt;--&gt; Tight Parts</vt:lpstr>
      <vt:lpstr>Loose Parts &lt;--&gt; Tight Parts</vt:lpstr>
      <vt:lpstr>ใช้ทั้ง Loose Parts และ Tight Parts</vt:lpstr>
      <vt:lpstr>  5.การบูรณาการคณิตศาสตร์ในชีวิตประจำวัน  </vt:lpstr>
      <vt:lpstr>บูรณาการคณิตศาสตร์ตลอดทั้งวัน</vt:lpstr>
      <vt:lpstr>5. การบูรณาการคณิตศาสตร์ในชีวิตประจำวัน</vt:lpstr>
      <vt:lpstr>ใช้คำศัพท์เชิงพื้นที่ภายนอก</vt:lpstr>
      <vt:lpstr>ใช้คำศัพท์เชิงพื้นที่ในเวลาบล็อก</vt:lpstr>
      <vt:lpstr>5. การบูรณาการคณิตศาสตร์ในชีวิตประจำวัน</vt:lpstr>
      <vt:lpstr>ตัวเลขในเวลาอาหาร</vt:lpstr>
      <vt:lpstr>ค้นหารูปทรงในอาหาร</vt:lpstr>
      <vt:lpstr>5. การบูรณาการคณิตศาสตร์ในชีวิตประจำวัน</vt:lpstr>
      <vt:lpstr>การเก็บของเล่นตามรูปทรง</vt:lpstr>
      <vt:lpstr>การเก็บของเล่นตามขนาด</vt:lpstr>
      <vt:lpstr>การนับของเล่นที่เก็บ</vt:lpstr>
      <vt:lpstr>5. การบูรณาการคณิตศาสตร์ในชีวิตประจำวัน</vt:lpstr>
      <vt:lpstr>เข้าแถวตามสี</vt:lpstr>
      <vt:lpstr>นับก้าวเพื่อวัดระยะทาง</vt:lpstr>
      <vt:lpstr>เปรียบเทียบรูปทรงเพื่อค้นหากลุ่มของตัวเอง</vt:lpstr>
      <vt:lpstr>เรียงแถวตามแบบรูป</vt:lpstr>
      <vt:lpstr>เรียงแถวเป็นคู่</vt:lpstr>
      <vt:lpstr>เรียงตามหมายเลข</vt:lpstr>
      <vt:lpstr>การจัดเตรียมห้องเรียนและสภาพแวดล้อม</vt:lpstr>
      <vt:lpstr>การจัดเตรียมสื่ออุปกรณ์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>Vilas</dc:creator>
  <cp:lastModifiedBy>Vilas Wuwongse</cp:lastModifiedBy>
  <cp:revision>48</cp:revision>
  <dcterms:created xsi:type="dcterms:W3CDTF">2024-01-11T14:50:00Z</dcterms:created>
  <dcterms:modified xsi:type="dcterms:W3CDTF">2025-05-03T10:15:59Z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