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6" r:id="rId5"/>
    <p:sldId id="3849" r:id="rId6"/>
    <p:sldId id="3852" r:id="rId7"/>
    <p:sldId id="3853" r:id="rId8"/>
    <p:sldId id="3855" r:id="rId9"/>
    <p:sldId id="3857" r:id="rId10"/>
    <p:sldId id="3858" r:id="rId11"/>
    <p:sldId id="3859" r:id="rId12"/>
    <p:sldId id="3860" r:id="rId13"/>
    <p:sldId id="3844" r:id="rId14"/>
    <p:sldId id="3884" r:id="rId15"/>
    <p:sldId id="3885" r:id="rId16"/>
    <p:sldId id="3867" r:id="rId17"/>
    <p:sldId id="3868" r:id="rId18"/>
    <p:sldId id="3869" r:id="rId19"/>
    <p:sldId id="3871" r:id="rId20"/>
    <p:sldId id="3872" r:id="rId21"/>
    <p:sldId id="3873" r:id="rId22"/>
    <p:sldId id="3874" r:id="rId23"/>
    <p:sldId id="3886" r:id="rId24"/>
    <p:sldId id="3887" r:id="rId25"/>
    <p:sldId id="3861" r:id="rId26"/>
    <p:sldId id="3875" r:id="rId27"/>
    <p:sldId id="3876" r:id="rId28"/>
    <p:sldId id="3877" r:id="rId29"/>
    <p:sldId id="3879" r:id="rId30"/>
    <p:sldId id="3878" r:id="rId31"/>
    <p:sldId id="3882" r:id="rId32"/>
    <p:sldId id="3883" r:id="rId33"/>
    <p:sldId id="3889" r:id="rId34"/>
    <p:sldId id="3862" r:id="rId35"/>
    <p:sldId id="3863" r:id="rId36"/>
    <p:sldId id="3866" r:id="rId37"/>
    <p:sldId id="3901" r:id="rId38"/>
    <p:sldId id="3902" r:id="rId39"/>
    <p:sldId id="3890" r:id="rId40"/>
    <p:sldId id="3891" r:id="rId41"/>
    <p:sldId id="3892" r:id="rId42"/>
    <p:sldId id="3894" r:id="rId43"/>
    <p:sldId id="3893" r:id="rId44"/>
    <p:sldId id="3865" r:id="rId45"/>
    <p:sldId id="3897" r:id="rId46"/>
    <p:sldId id="3898" r:id="rId47"/>
    <p:sldId id="3895" r:id="rId48"/>
    <p:sldId id="3896" r:id="rId49"/>
    <p:sldId id="3903" r:id="rId50"/>
    <p:sldId id="3904" r:id="rId51"/>
    <p:sldId id="3899" r:id="rId52"/>
    <p:sldId id="3888" r:id="rId53"/>
    <p:sldId id="3900" r:id="rId54"/>
    <p:sldId id="3847" r:id="rId55"/>
  </p:sldIdLst>
  <p:sldSz cx="12192000" cy="6858000"/>
  <p:notesSz cx="6858000" cy="9144000"/>
  <p:embeddedFontLst>
    <p:embeddedFont>
      <p:font typeface="Avenir Next LT Pro" panose="020B0504020202020204" pitchFamily="34" charset="0"/>
      <p:regular r:id="rId58"/>
    </p:embeddedFont>
    <p:embeddedFont>
      <p:font typeface="Kanit" pitchFamily="2" charset="-34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2" autoAdjust="0"/>
    <p:restoredTop sz="72409" autoAdjust="0"/>
  </p:normalViewPr>
  <p:slideViewPr>
    <p:cSldViewPr snapToGrid="0">
      <p:cViewPr varScale="1">
        <p:scale>
          <a:sx n="76" d="100"/>
          <a:sy n="76" d="100"/>
        </p:scale>
        <p:origin x="2124" y="96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 - </a:t>
            </a:r>
            <a:r>
              <a:rPr lang="th-TH" dirty="0"/>
              <a:t>การบันทึกควรใช้ภาษาที่เป็นกลางและไม่มีการตัดสิน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การสังเกตต้องได้รับความยินยอมจากผู้ปกครอง โดยเฉพาะในกรณีที่มีการบันทึกข้อมูล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การบันทึกวิดีโอเป็นวิธีที่มีประโยชน์ในการเก็บข้อมูลพฤติกรรม แต่ต้องใช้อย่างเหมาะสมและได้รับอนุญาต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 - </a:t>
            </a:r>
            <a:r>
              <a:rPr lang="th-TH" dirty="0"/>
              <a:t>การสังเกตควรทำในช่วงเวลาที่หลากหลายเพื่อให้ได้ข้อมูลที่ครอบคลุม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โดยทั่วไป ไม่ควรแจ้งเด็กว่ากำลังถูกสังเกต เพื่อให้ได้พฤติกรรมที่เป็นธรรมชาติ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89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99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– </a:t>
            </a:r>
            <a:r>
              <a:rPr lang="th-TH" dirty="0"/>
              <a:t>ควรประเมินอย่างต่อเนื่องและสม่ำเสมอตลอดปีการศึกษา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ควรใช้วิธีการประเมินที่หลากหลาย ไม่ใช่เพียงแบบทดสอบมาตรฐานเท่านั้น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– </a:t>
            </a:r>
            <a:r>
              <a:rPr lang="th-TH" dirty="0"/>
              <a:t>การเล่นสามารถสะท้อนพัฒนาการด้านสติปัญญาของเด็กได้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– </a:t>
            </a:r>
            <a:r>
              <a:rPr lang="th-TH" dirty="0"/>
              <a:t>ความสามารถในการแก้ปัญหาเป็นส่วนสำคัญของพัฒนาการด้านสติปัญญา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ควรพิจารณาพัฒนาการทุกด้านร่วมกัน เนื่องจากมีความเชื่อมโยงกัน</a:t>
            </a:r>
          </a:p>
          <a:p>
            <a:pPr marL="228600" indent="-228600">
              <a:buFont typeface="+mj-lt"/>
              <a:buAutoNum type="arabicPeriod"/>
            </a:pPr>
            <a:endParaRPr lang="th-TH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31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 – </a:t>
            </a:r>
            <a:r>
              <a:rPr lang="th-TH" dirty="0"/>
              <a:t>ผลงานศิลปะสามารถสะท้อนความคิดสร้างสรรค์และกระบวนการคิดของเด็กได้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– </a:t>
            </a:r>
            <a:r>
              <a:rPr lang="th-TH" dirty="0"/>
              <a:t>เด็กแต่ละคนมีอัตราและรูปแบบการพัฒนาที่แตกต่างกัน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– </a:t>
            </a:r>
            <a:r>
              <a:rPr lang="th-TH" dirty="0"/>
              <a:t>คำถามปลายเปิดสามารถช่วยประเมินกระบวนการคิดและการให้เหตุผลของเด็กได้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– </a:t>
            </a:r>
            <a:r>
              <a:rPr lang="th-TH" dirty="0"/>
              <a:t>ควรเน้นการเปรียบเทียบพัฒนาการของเด็กกับตัวเองมากกว่าการเปรียบเทียบกับผู้อื่น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th-TH" dirty="0"/>
              <a:t> </a:t>
            </a:r>
            <a:r>
              <a:rPr lang="en-US" dirty="0"/>
              <a:t>True - </a:t>
            </a:r>
            <a:r>
              <a:rPr lang="th-TH" dirty="0"/>
              <a:t>เทคโนโลยีสามารถเป็นเครื่องมือที่มีประโยชน์ในการประเมินและวิเคราะห์พัฒนาการ แต่ควรใช้ร่วมกับวิธีการอื่นๆ</a:t>
            </a:r>
          </a:p>
          <a:p>
            <a:pPr marL="228600" indent="-228600">
              <a:buFont typeface="+mj-lt"/>
              <a:buAutoNum type="arabicPeriod" startAt="6"/>
            </a:pPr>
            <a:endParaRPr lang="th-TH" dirty="0"/>
          </a:p>
          <a:p>
            <a:pPr marL="228600" indent="-228600">
              <a:buFont typeface="+mj-lt"/>
              <a:buAutoNum type="arabicPeriod" startAt="6"/>
            </a:pPr>
            <a:endParaRPr lang="th-TH" dirty="0"/>
          </a:p>
          <a:p>
            <a:pPr marL="228600" indent="-228600">
              <a:buFont typeface="+mj-lt"/>
              <a:buAutoNum type="arabicPeriod" startAt="6"/>
            </a:pPr>
            <a:endParaRPr lang="en-US" dirty="0"/>
          </a:p>
          <a:p>
            <a:pPr marL="228600" indent="-228600">
              <a:buFont typeface="+mj-lt"/>
              <a:buAutoNum type="arabicPeriod" startAt="6"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5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1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6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1.True</a:t>
            </a:r>
          </a:p>
          <a:p>
            <a:r>
              <a:rPr lang="en-US" dirty="0"/>
              <a:t>2.False (</a:t>
            </a:r>
            <a:r>
              <a:rPr lang="th-TH" dirty="0"/>
              <a:t>ช่วงอายุที่ถูกต้องคือแรกเกิด - 2 ปี)</a:t>
            </a:r>
          </a:p>
          <a:p>
            <a:r>
              <a:rPr lang="th-TH" dirty="0"/>
              <a:t>3.</a:t>
            </a:r>
            <a:r>
              <a:rPr lang="en-US" dirty="0"/>
              <a:t>True</a:t>
            </a:r>
          </a:p>
          <a:p>
            <a:r>
              <a:rPr lang="en-US" dirty="0"/>
              <a:t>4.False (</a:t>
            </a:r>
            <a:r>
              <a:rPr lang="th-TH" dirty="0"/>
              <a:t>การคิดเชิงนามธรรมพัฒนาในขั้นปฏิบัติการคิดแบบนามธรรม)</a:t>
            </a:r>
          </a:p>
          <a:p>
            <a:r>
              <a:rPr lang="th-TH" dirty="0"/>
              <a:t>5.</a:t>
            </a:r>
            <a:r>
              <a:rPr lang="en-US" dirty="0"/>
              <a:t>True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2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6.True</a:t>
            </a:r>
          </a:p>
          <a:p>
            <a:r>
              <a:rPr lang="en-US" dirty="0"/>
              <a:t>7.False (</a:t>
            </a:r>
            <a:r>
              <a:rPr lang="th-TH" dirty="0"/>
              <a:t>อัตราการพัฒนาอาจแตกต่างกันในแต่ละบุคคล)</a:t>
            </a:r>
          </a:p>
          <a:p>
            <a:r>
              <a:rPr lang="th-TH" dirty="0"/>
              <a:t>8.</a:t>
            </a:r>
            <a:r>
              <a:rPr lang="en-US" dirty="0"/>
              <a:t>True</a:t>
            </a:r>
          </a:p>
          <a:p>
            <a:r>
              <a:rPr lang="en-US" dirty="0"/>
              <a:t>9.False (</a:t>
            </a:r>
            <a:r>
              <a:rPr lang="th-TH" dirty="0"/>
              <a:t>เพียเจต์เน้นการเรียนรู้ผ่านการมีปฏิสัมพันธ์กับสิ่งแวดล้อม)</a:t>
            </a:r>
          </a:p>
          <a:p>
            <a:r>
              <a:rPr lang="th-TH" dirty="0"/>
              <a:t>10.</a:t>
            </a:r>
            <a:r>
              <a:rPr lang="en-US" dirty="0"/>
              <a:t>True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7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False - </a:t>
            </a:r>
            <a:r>
              <a:rPr lang="th-TH" dirty="0"/>
              <a:t>ทฤษฎีพหุปัญญาระบุว่ามนุษย์มีปัญญาหลายด้าน ไม่ใช่เพียงด้านเดียว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True - </a:t>
            </a:r>
            <a:r>
              <a:rPr lang="th-TH" dirty="0"/>
              <a:t>ปัญญาด้านภาษาเกี่ยวข้องกับความสามารถในการใช้ภาษาทั้งการพูดและการเขียน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False - </a:t>
            </a:r>
            <a:r>
              <a:rPr lang="th-TH" dirty="0"/>
              <a:t>ปัญญาด้านตรรกะและคณิตศาสตร์เกี่ยวข้องกับความสามารถในการคิดเชิงนามธรรม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True - </a:t>
            </a:r>
            <a:r>
              <a:rPr lang="th-TH" dirty="0"/>
              <a:t>ปัญญาด้านมิติสัมพันธ์เกี่ยวข้องกับความสามารถในการมองเห็นและเข้าใจพื้นที่รอบตัว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False - </a:t>
            </a:r>
            <a:r>
              <a:rPr lang="th-TH" dirty="0"/>
              <a:t>ปัญญาด้านดนตรีเกี่ยวข้องกับความสามารถทางดนตรีหลายด้าน ไม่ใช่แค่การร้องเพลง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57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6.True - </a:t>
            </a:r>
            <a:r>
              <a:rPr lang="th-TH" dirty="0"/>
              <a:t>ปัญญาด้านร่างกายและการเคลื่อนไหวเกี่ยวข้องกับการควบคุมการเคลื่อนไหวของร่างกายอย่างมีประสิทธิภาพ </a:t>
            </a:r>
            <a:endParaRPr lang="en-US" dirty="0"/>
          </a:p>
          <a:p>
            <a:r>
              <a:rPr lang="en-US" dirty="0"/>
              <a:t>7.True - </a:t>
            </a:r>
            <a:r>
              <a:rPr lang="th-TH" dirty="0"/>
              <a:t>ปัญญาด้านมนุษยสัมพันธ์เกี่ยวข้องกับความสามารถในการเข้าใจและทำงานร่วมกับผู้อื่น </a:t>
            </a:r>
            <a:endParaRPr lang="en-US" dirty="0"/>
          </a:p>
          <a:p>
            <a:r>
              <a:rPr lang="en-US" dirty="0"/>
              <a:t>8.False - </a:t>
            </a:r>
            <a:r>
              <a:rPr lang="th-TH" dirty="0"/>
              <a:t>ปัญญาด้านการเข้าใจตนเองเกี่ยวข้องกับการตระหนักรู้ในอารมณ์และความรู้สึกของตนเอง </a:t>
            </a:r>
            <a:endParaRPr lang="en-US" dirty="0"/>
          </a:p>
          <a:p>
            <a:r>
              <a:rPr lang="en-US" dirty="0"/>
              <a:t>9.False - </a:t>
            </a:r>
            <a:r>
              <a:rPr lang="th-TH" dirty="0"/>
              <a:t>การ์ดเนอร์เสนอว่าแต่ละคนมีความสามารถในแต่ละด้านของปัญญาแตกต่างกัน </a:t>
            </a:r>
            <a:endParaRPr lang="en-US" dirty="0"/>
          </a:p>
          <a:p>
            <a:r>
              <a:rPr lang="en-US" dirty="0"/>
              <a:t>10.True - </a:t>
            </a:r>
            <a:r>
              <a:rPr lang="th-TH" dirty="0"/>
              <a:t>ทฤษฎีพหุปัญญาสนับสนุนแนวคิดที่ว่าการศึกษาควรปรับให้เหมาะกับความสามารถที่หลากหลายของผู้เรียน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00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False - </a:t>
            </a:r>
            <a:r>
              <a:rPr lang="th-TH" dirty="0"/>
              <a:t>การสังเกตควรทำในหลายสภาพแวดล้อม ไม่จำกัดเฉพาะในห้องเรียน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False - </a:t>
            </a:r>
            <a:r>
              <a:rPr lang="th-TH" dirty="0"/>
              <a:t>ควรบันทึกทั้งพฤติกรรมทางบวกและทางลบเพื่อให้ได้ภาพรวมที่สมบูรณ์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True - </a:t>
            </a:r>
            <a:r>
              <a:rPr lang="th-TH" dirty="0"/>
              <a:t>การสังเกตแบบมีส่วนร่วมหมายถึงผู้สังเกตเข้าไปมีส่วนร่วมในกิจกรรมของเด็ก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True - </a:t>
            </a:r>
            <a:r>
              <a:rPr lang="th-TH" dirty="0"/>
              <a:t>แบบตรวจสอบรายการเป็นเครื่องมือหนึ่งที่ใช้ในการบันทึกพฤติกรรม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False - </a:t>
            </a:r>
            <a:r>
              <a:rPr lang="th-TH" dirty="0"/>
              <a:t>ควรสังเกตหลายครั้งเพื่อให้ได้ข้อมูลที่ครอบคลุมและน่าเชื่อถือ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1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CCF3-C972-4206-88F6-E350AC4F4D96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192E-5334-4209-9E9F-ADCF84C0FD60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4BB9-CC95-426C-A8D6-63FD9C2F8F43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3B64-77D7-4517-A8A7-77157E3128B2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C779-774A-43BB-AB85-C31E07CE6ADB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9AE5-BFFC-4F5C-A9D1-38A01366193B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D665-F6A5-4471-A2E2-C81F4B14510A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42F9-B9A4-49C9-A917-5E99F426DB2A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0E1E-70BC-4CB3-971C-AE21AD2806EC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DB96ED-5710-4A03-B22E-019046BF0DA4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4" y="2949739"/>
            <a:ext cx="6261291" cy="2396686"/>
          </a:xfrm>
          <a:noFill/>
        </p:spPr>
        <p:txBody>
          <a:bodyPr anchor="b">
            <a:noAutofit/>
          </a:bodyPr>
          <a:lstStyle/>
          <a:p>
            <a:r>
              <a:rPr lang="en-US" dirty="0"/>
              <a:t>Module 2</a:t>
            </a:r>
            <a:br>
              <a:rPr lang="th-TH" dirty="0"/>
            </a:br>
            <a:r>
              <a:rPr lang="th-TH" dirty="0"/>
              <a:t>การประเมินและวิเคราะห์พัฒนาการด้านสติปัญญา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46148692-01F9-F0AF-248D-A06D949F31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168" y="923544"/>
            <a:ext cx="6455664" cy="5010912"/>
          </a:xfrm>
          <a:noFill/>
        </p:spPr>
        <p:txBody>
          <a:bodyPr anchor="ctr">
            <a:noAutofit/>
          </a:bodyPr>
          <a:lstStyle/>
          <a:p>
            <a:r>
              <a:rPr lang="th-TH" sz="3200" dirty="0"/>
              <a:t>ในการวิเคราะห์พัฒนาการด้านสติปัญญาของเด็กปฐมวัย เราจะให้ความสำคัญกับสองขั้นแรกเป็นหลัก คือขั้นประสาทสัมผัสและการเคลื่อนไหว และขั้นก่อนปฏิบัติการคิด โดยสังเกตพฤติกรรมและการแสดงออกของเด็กเทียบกับลักษณะสำคัญของแต่ละขั้น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612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17A5-8EB1-0076-2FFF-08A3BCBB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1.1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7B784-C1C5-D58E-B53A-85DBC75EE3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941560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เพียเจต์เชื่อว่าพัฒนาการทางสติปัญญาเกิดขึ้นเป็นขั้นตอนตามลำดับอายุที่แน่นอน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ขั้นประสาทสัมผัสและการเคลื่อนไหว (</a:t>
            </a:r>
            <a:r>
              <a:rPr lang="en-US" sz="2400" dirty="0"/>
              <a:t>Sensorimotor Stage) </a:t>
            </a:r>
            <a:r>
              <a:rPr lang="th-TH" sz="2400" dirty="0"/>
              <a:t>เกิดขึ้นในช่วงอายุ 2-7 ปี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ความคิดแบบยึดตนเองเป็นศูนย์กลาง (</a:t>
            </a:r>
            <a:r>
              <a:rPr lang="en-US" sz="2400" dirty="0"/>
              <a:t>Egocentrism) </a:t>
            </a:r>
            <a:r>
              <a:rPr lang="th-TH" sz="2400" dirty="0"/>
              <a:t>เป็นลักษณะสำคัญของขั้นก่อนปฏิบัติการคิด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เด็กในขั้นปฏิบัติการคิดแบบรูปธรรมสามารถคิดเชิงนามธรรมได้อย่างดี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การเข้าใจเรื่องการอนุรักษ์ (</a:t>
            </a:r>
            <a:r>
              <a:rPr lang="en-US" sz="2400" dirty="0"/>
              <a:t>Conservation) </a:t>
            </a:r>
            <a:r>
              <a:rPr lang="th-TH" sz="2400" dirty="0"/>
              <a:t>เป็นความสามารถที่พัฒนาขึ้นในขั้นปฏิบัติการคิดแบบรูปธรรม </a:t>
            </a:r>
            <a:r>
              <a:rPr lang="en-US" sz="2400" dirty="0"/>
              <a:t>(T/F)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206D9-2484-5F87-D278-CE18947D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13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17A5-8EB1-0076-2FFF-08A3BCBB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1.2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7B784-C1C5-D58E-B53A-85DBC75EE3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941560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ขั้นปฏิบัติการคิดแบบนามธรรมเริ่มต้นเมื่อเด็กอายุประมาณ 11 ปีขึ้นไป </a:t>
            </a:r>
            <a:r>
              <a:rPr lang="en-US" sz="2400" dirty="0"/>
              <a:t>(T/F)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ตามทฤษฎีของเพียเจต์ เด็กทุกคนจะพัฒนาผ่านทุกขั้นตอนในอัตราเร็วที่เท่ากัน </a:t>
            </a:r>
            <a:r>
              <a:rPr lang="en-US" sz="2400" dirty="0"/>
              <a:t>(T/F)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การปรับตัว (</a:t>
            </a:r>
            <a:r>
              <a:rPr lang="en-US" sz="2400" dirty="0"/>
              <a:t>Adaptation) </a:t>
            </a:r>
            <a:r>
              <a:rPr lang="th-TH" sz="2400" dirty="0"/>
              <a:t>ในทฤษฎีของเพียเจต์ประกอบด้วยกระบวนการดูดซึม (</a:t>
            </a:r>
            <a:r>
              <a:rPr lang="en-US" sz="2400" dirty="0"/>
              <a:t>Assimilation) </a:t>
            </a:r>
            <a:r>
              <a:rPr lang="th-TH" sz="2400" dirty="0"/>
              <a:t>และการปรับโครงสร้าง (</a:t>
            </a:r>
            <a:r>
              <a:rPr lang="en-US" sz="2400" dirty="0"/>
              <a:t>Accommodation) (T/F)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เพียเจต์เชื่อว่าการเรียนรู้เกิดจากการถ่ายทอดความรู้จากผู้ใหญ่สู่เด็กเป็นหลัก </a:t>
            </a:r>
            <a:r>
              <a:rPr lang="en-US" sz="2400" dirty="0"/>
              <a:t>(T/F)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ความเข้าใจเรื่องความคงทนของวัตถุ (</a:t>
            </a:r>
            <a:r>
              <a:rPr lang="en-US" sz="2400" dirty="0"/>
              <a:t>Object Permanence) </a:t>
            </a:r>
            <a:r>
              <a:rPr lang="th-TH" sz="2400" dirty="0"/>
              <a:t>พัฒนาขึ้นในขั้นประสาทสัมผัสและการเคลื่อนไหว</a:t>
            </a:r>
            <a:r>
              <a:rPr lang="en-US" sz="2400" dirty="0"/>
              <a:t> (T/F)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399C2-AD36-0D43-B45A-6101F6BE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6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903A-8588-5888-4B4A-488A4FC17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2091505"/>
            <a:ext cx="6560142" cy="3063149"/>
          </a:xfrm>
        </p:spPr>
        <p:txBody>
          <a:bodyPr/>
          <a:lstStyle/>
          <a:p>
            <a:r>
              <a:rPr lang="th-TH" sz="4400" dirty="0"/>
              <a:t>2. ทฤษฎีพหุปัญญาของการ์ดเนอร์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28A89-41AA-695B-E984-2D8B25FB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8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7EC1-20CE-75AE-9707-B96DF003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ทฤษฎีพหุปัญญาของการ์ดเนอร์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B117-43C1-DA6D-D9CC-002877D31C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200" dirty="0"/>
              <a:t>ทฤษฎีพหุปัญญาของการ์ดเนอร์ (</a:t>
            </a:r>
            <a:r>
              <a:rPr lang="en-US" sz="3200" dirty="0"/>
              <a:t>Gardner's Theory of Multiple Intelligences) </a:t>
            </a:r>
            <a:r>
              <a:rPr lang="th-TH" sz="3200" dirty="0"/>
              <a:t>เป็นแนวคิดที่เสนอโดย </a:t>
            </a:r>
            <a:r>
              <a:rPr lang="en-US" sz="3200" dirty="0"/>
              <a:t>Howard Gardner </a:t>
            </a:r>
            <a:r>
              <a:rPr lang="th-TH" sz="3200" dirty="0"/>
              <a:t>นักจิตวิทยาชาวอเมริกัน ทฤษฎีนี้เสนอว่าความฉลาดของมนุษย์ไม่ได้จำกัดอยู่เพียงด้านเดียว แต่ประกอบด้วยความสามารถหลายด้าน โดยแต่ละคนอาจมีความโดดเด่นในด้านที่แตกต่างกัน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FB92A-D895-A611-5EB8-7BA7601B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9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751E-C9A8-0420-ABAC-0D639056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ปัญญาหรือความฉลาด 8 ด้าน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F364-EE21-AF9F-DE3F-26C1D1EBDE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dirty="0"/>
              <a:t>ปัญญาด้านภาษา (</a:t>
            </a:r>
            <a:r>
              <a:rPr lang="en-US" dirty="0"/>
              <a:t>Linguistic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ความสามารถในการใช้ภาษา ทั้งการพูดและการเขียน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เด็กที่มีความสามารถนี้มักชอบอ่าน เขียน เล่าเรื่อง และเล่นเกมคำ</a:t>
            </a:r>
            <a:endParaRPr lang="th-TH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ปัญญาด้านตรรกะและคณิตศาสตร์ (</a:t>
            </a:r>
            <a:r>
              <a:rPr lang="en-US" dirty="0"/>
              <a:t>Logical-Mathematical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ความสามารถในการคิดเชิงเหตุผล การคำนวณ และการแก้ปัญหา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เด็กกลุ่มนี้มักชอบเล่นเกมปริศนา จัดหมวดหมู่ และทำกิจกรรมที่ต้องใช้ตรรกะ</a:t>
            </a: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1906D-D91A-DEAA-29E8-028B7C5CED1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th-TH" dirty="0"/>
              <a:t>ปัญญาด้านมิติสัมพันธ์ (</a:t>
            </a:r>
            <a:r>
              <a:rPr lang="en-US" dirty="0"/>
              <a:t>Spatial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ความสามารถในการมองเห็นและเข้าใจพื้นที่ รูปทรง และการจัดวาง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เด็กที่มีความสามารถนี้มักชอบวาดรูป ต่อจิ๊กซอว์ และสร้างสิ่งของ</a:t>
            </a:r>
            <a:endParaRPr lang="en-US" sz="1800" dirty="0"/>
          </a:p>
          <a:p>
            <a:pPr marL="457200" indent="-457200">
              <a:buFont typeface="+mj-lt"/>
              <a:buAutoNum type="arabicPeriod" startAt="3"/>
            </a:pPr>
            <a:r>
              <a:rPr lang="th-TH" dirty="0"/>
              <a:t>ปัญญาด้านดนตรี (</a:t>
            </a:r>
            <a:r>
              <a:rPr lang="en-US" dirty="0"/>
              <a:t>Musical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ความสามารถในการเข้าใจและสร้างสรรค์ดนตรี จังหวะ และเสียง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เด็กกลุ่มนี้มักชอบร้องเพลง เล่นดนตรี และตอบสนองต่อเสียงดนตรีอย่างชัดเจน</a:t>
            </a:r>
            <a:endParaRPr lang="en-US" sz="1800" dirty="0"/>
          </a:p>
          <a:p>
            <a:pPr marL="685800" lvl="1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FDAC0-DB02-45A0-BBA1-AFD96087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8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2393-F927-0EAC-D102-900C8893A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ปัญญาหรือความฉลาด 8 ด้าน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FFF7A-8346-44D0-3EAC-3FAE86FB76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dirty="0"/>
              <a:t>ปัญญาด้านร่างกายและการเคลื่อนไหว (</a:t>
            </a:r>
            <a:r>
              <a:rPr lang="en-US" dirty="0"/>
              <a:t>Bodily-Kinesthetic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ความสามารถในการควบคุมการเคลื่อนไหวของร่างกายและจัดการกับวัตถุ</a:t>
            </a:r>
            <a:endParaRPr lang="en-US" sz="1800" dirty="0"/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เด็กที่มีความสามารถนี้มักชอบกีฬา เต้นรำ และกิจกรรมที่ใช้การเคลื่อนไหว </a:t>
            </a:r>
            <a:endParaRPr lang="en-US" sz="1800" dirty="0"/>
          </a:p>
          <a:p>
            <a:pPr marL="457200" indent="-457200">
              <a:buFont typeface="+mj-lt"/>
              <a:buAutoNum type="arabicPeriod" startAt="5"/>
            </a:pPr>
            <a:r>
              <a:rPr lang="th-TH" dirty="0"/>
              <a:t>ปัญญาด้านมนุษยสัมพันธ์ (</a:t>
            </a:r>
            <a:r>
              <a:rPr lang="en-US" dirty="0"/>
              <a:t>Interpersonal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ความสามารถในการเข้าใจและปฏิสัมพันธ์กับผู้อื่น</a:t>
            </a:r>
            <a:endParaRPr lang="en-US" sz="1800" dirty="0"/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เด็กกลุ่มนี้มักชอบทำงานกลุ่ม เป็นผู้นำ และมีทักษะทางสังคมที่ดี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B6EC6-180E-BBA3-431E-22891C3A5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816916"/>
            <a:ext cx="5315234" cy="49598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dirty="0"/>
              <a:t>ปัญญาด้านการเข้าใจตนเอง (</a:t>
            </a:r>
            <a:r>
              <a:rPr lang="en-US" dirty="0"/>
              <a:t>Intrapersonal Intelligence)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ความสามารถในการเข้าใจตนเอง อารมณ์ และแรงจูงใจของตัวเอง</a:t>
            </a:r>
          </a:p>
          <a:p>
            <a:pPr marL="685800" lvl="1" indent="-457200">
              <a:buFont typeface="Wingdings" panose="05000000000000000000" pitchFamily="2" charset="2"/>
              <a:buChar char="§"/>
            </a:pPr>
            <a:r>
              <a:rPr lang="th-TH" sz="1800" dirty="0"/>
              <a:t>เด็กที่มีความสามารถนี้มักชอบทำงานคนเดียว มีความมั่นใจในตนเอง และเข้าใจความรู้สึกของตนเองได้ดี</a:t>
            </a:r>
            <a:endParaRPr lang="th-TH" dirty="0"/>
          </a:p>
          <a:p>
            <a:pPr marL="457200" indent="-457200">
              <a:buFont typeface="+mj-lt"/>
              <a:buAutoNum type="arabicPeriod" startAt="7"/>
            </a:pPr>
            <a:r>
              <a:rPr lang="th-TH" dirty="0"/>
              <a:t>ปัญญาด้านธรรมชาติวิทยา (</a:t>
            </a:r>
            <a:r>
              <a:rPr lang="en-US" dirty="0"/>
              <a:t>Naturalistic Intelligence)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ความสามารถในการเข้าใจและเชื่อมโยงกับธรรมชาติและสิ่งแวดล้อม</a:t>
            </a:r>
            <a:endParaRPr lang="en-US" sz="18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เด็กกลุ่มนี้มักชอบกิจกรรมกลางแจ้ง สนใจพืชและสัตว์ และมีความไวต่อการเปลี่ยนแปลงในธรรมชาติ</a:t>
            </a: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4976E-CA5A-0D32-D51E-A866302A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69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1FA-6917-EC35-01F9-C7340B6F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ความเข้าใจผิดเกี่ยวกับทฤษฎีพหุปัญญา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0911-D09F-5E17-DCB8-21C6BC9F55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ทุกคนมีปัญญาทุกด้านเท่ากัน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บางคนเชื่อว่าทฤษฎีนี้หมายความว่าทุกคนมีความสามารถเท่าเทียมกันในทุกด้าน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ด้านความจริง: </a:t>
            </a:r>
            <a:r>
              <a:rPr lang="en-US" sz="1800" dirty="0"/>
              <a:t>Gardner </a:t>
            </a:r>
            <a:r>
              <a:rPr lang="th-TH" sz="1800" dirty="0"/>
              <a:t>เน้นว่าแต่ละคนมีรูปแบบปัญญาที่แตกต่างกัน บางคนอาจเก่งบางด้านมากกว่าด้านอื่น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สามารถวัดปัญญาแต่ละด้านได้ง่ายๆ ด้วยแบบทดสอบ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มีความเชื่อว่ามีแบบทดสอบมาตรฐานที่สามารถวัดปัญญาแต่ละด้านได้อย่างแม่นยำ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ความจริง: </a:t>
            </a:r>
            <a:r>
              <a:rPr lang="en-US" sz="1800" dirty="0"/>
              <a:t>Gardner </a:t>
            </a:r>
            <a:r>
              <a:rPr lang="th-TH" sz="1800" dirty="0"/>
              <a:t>เตือนว่าการวัดปัญญาแต่ละด้านเป็นเรื่องซับซ้อน และไม่ควรใช้แบบทดสอบง่ายๆ มาตัดสิน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A2DF-C16D-6A16-1C9E-BB5F7CB0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8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1FA-6917-EC35-01F9-C7340B6F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ความเข้าใจผิดเกี่ยวกับทฤษฎีพหุปัญญา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0911-D09F-5E17-DCB8-21C6BC9F55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ปัญญาแต่ละด้านทำงานแยกกันอย่างเป็นอิสระ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บางคนคิดว่าปัญญาแต่ละด้านทำงานแยกจากกันโดยสิ้นเชิง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ความจริง: ปัญญาด้านต่างๆ มักทำงานร่วมกันในสถานการณ์จริง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ทฤษฎีนี้ปฏิเสธความสำคัญของ </a:t>
            </a:r>
            <a:r>
              <a:rPr lang="en-US" sz="2000" dirty="0"/>
              <a:t>IQ</a:t>
            </a:r>
            <a:endParaRPr lang="th-TH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บางคนคิดว่า </a:t>
            </a:r>
            <a:r>
              <a:rPr lang="en-US" sz="1800" dirty="0"/>
              <a:t>Gardner </a:t>
            </a:r>
            <a:r>
              <a:rPr lang="th-TH" sz="1800" dirty="0"/>
              <a:t>ปฏิเสธความสำคัญของ </a:t>
            </a:r>
            <a:r>
              <a:rPr lang="en-US" sz="1800" dirty="0"/>
              <a:t>IQ </a:t>
            </a:r>
            <a:r>
              <a:rPr lang="th-TH" sz="1800" dirty="0"/>
              <a:t>ทั้งหมด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ความจริง: </a:t>
            </a:r>
            <a:r>
              <a:rPr lang="en-US" sz="1800" dirty="0"/>
              <a:t>Gardner </a:t>
            </a:r>
            <a:r>
              <a:rPr lang="th-TH" sz="1800" dirty="0"/>
              <a:t>เพียงเสนอว่า </a:t>
            </a:r>
            <a:r>
              <a:rPr lang="en-US" sz="1800" dirty="0"/>
              <a:t>IQ </a:t>
            </a:r>
            <a:r>
              <a:rPr lang="th-TH" sz="1800" dirty="0"/>
              <a:t>ไม่ใช่ตัวชี้วัดเดียวของความฉลาด และควรพิจารณาความสามารถด้านอื่นๆ ด้วย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A9D4A-5421-AC46-7871-F2959B04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2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1FA-6917-EC35-01F9-C7340B6F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ความเข้าใจผิดเกี่ยวกับทฤษฎีพหุปัญญา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0911-D09F-5E17-DCB8-21C6BC9F55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321800" cy="48065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ทฤษฎีนี้เท่ากับการสอนแบบ "รูปแบบการเรียนรู้“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หลายคนสับสนระหว่างทฤษฎีพหุปัญญากับแนวคิดเรื่องรูปแบบการเรียนรู้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ความจริง: ทฤษฎีพหุปัญญาเน้นที่ความสามารถ ไม่ใช่วิธีการเรียนรู้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การมีปัญญาด้านใดด้านหนึ่งสูงหมายถึงความสำเร็จในอาชีพที่เกี่ยวข้องโดยอัตโนมัติ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เช่น คิดว่าคนที่มีปัญญาด้านดนตรีสูงจะต้องเป็นนักดนตรีที่ประสบความสำเร็จ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ความจริง: ความสำเร็จในอาชีพขึ้นอยู่กับหลายปัจจัย ไม่ใช่แค่ความสามารถด้านใดด้านหนึ่ง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ทฤษฎีนี้สนับสนุนให้ละเลยวิชาพื้นฐาน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ความเข้าใจผิด: บางคนตีความว่าควรเน้นเฉพาะด้านที่เด็กถนัด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ความจริง: </a:t>
            </a:r>
            <a:r>
              <a:rPr lang="en-US" sz="1800" dirty="0"/>
              <a:t>Gardner </a:t>
            </a:r>
            <a:r>
              <a:rPr lang="th-TH" sz="1800" dirty="0"/>
              <a:t>สนับสนุนการศึกษาที่รอบด้าน โดยใช้จุดแข็งเป็นฐานในการพัฒนาด้านอื่นๆ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A612F-6F3D-768E-0732-DB016F09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57" y="1119031"/>
            <a:ext cx="4384736" cy="4619938"/>
          </a:xfrm>
          <a:noFill/>
        </p:spPr>
        <p:txBody>
          <a:bodyPr>
            <a:noAutofit/>
          </a:bodyPr>
          <a:lstStyle/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8" y="554942"/>
            <a:ext cx="5552091" cy="576822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dirty="0"/>
              <a:t>ทฤษฎีพัฒนาการทางสติปัญญาของเพียเจต์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ทฤษฎีพหุปัญญาของการ์ดเนอร์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การสังเกตและบันทึกพฤติกรรม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การประเมินและวิเคราะห์พัฒนาการด้านสติปัญญา</a:t>
            </a:r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กรณีศึกษา</a:t>
            </a:r>
            <a:r>
              <a:rPr lang="en-US" dirty="0"/>
              <a:t>: </a:t>
            </a:r>
            <a:r>
              <a:rPr lang="th-TH" dirty="0"/>
              <a:t>คู่มือเฝ้าระวังและส่งเสริมพัฒนาการเด็กปฐมวัย (</a:t>
            </a:r>
            <a:r>
              <a:rPr lang="en-US" dirty="0"/>
              <a:t>DSPM)</a:t>
            </a:r>
          </a:p>
        </p:txBody>
      </p:sp>
    </p:spTree>
    <p:extLst>
      <p:ext uri="{BB962C8B-B14F-4D97-AF65-F5344CB8AC3E}">
        <p14:creationId xmlns:p14="http://schemas.microsoft.com/office/powerpoint/2010/main" val="392072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D38E-709C-CA33-D6AC-F37CD5A7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2.1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1AA6C-5528-EC29-3EA9-19EED74553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538252" cy="42848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ทฤษฎีพหุปัญญาของการ์ดเนอร์ระบุว่ามนุษย์มีปัญญาเพียงด้านเดียว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ปัญญาด้านภาษาเกี่ยวข้องกับความสามารถในการใช้ภาษาทั้งการพูดและการเขียน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ปัญญาด้านตรรกะและคณิตศาสตร์ไม่เกี่ยวข้องกับความสามารถในการคิดเชิงนามธรรม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ปัญญาด้านมิติสัมพันธ์เกี่ยวข้องกับความสามารถในการมองเห็นและเข้าใจพื้นที่รอบตัว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ปัญญาด้านดนตรีเกี่ยวข้องเฉพาะกับความสามารถในการร้องเพลงเท่านั้น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71DA3-394F-CB79-FA2A-08588BFA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93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AF1F-22E0-7557-9BEC-C6D25E34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2.2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851BE-5CFD-AA14-DE11-8BEE9E7A03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631017" cy="428488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ปัญญาด้านร่างกายและการเคลื่อนไหวเกี่ยวข้องกับการควบคุมการเคลื่อนไหวของร่างกายอย่างมีประสิทธิภาพ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ปัญญาด้านมนุษยสัมพันธ์เกี่ยวข้องกับความสามารถในการเข้าใจและทำงานร่วมกับผู้อื่น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ปัญญาด้านการเข้าใจตนเองไม่เกี่ยวข้องกับการตระหนักรู้ในอารมณ์และความรู้สึกของตนเอง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การ์ดเนอร์เสนอว่าทุกคนมีความสามารถในทุกด้านของปัญญาเท่าเทียมกัน (</a:t>
            </a:r>
            <a:r>
              <a:rPr lang="en-US" sz="2400" dirty="0"/>
              <a:t>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ทฤษฎีพหุปัญญาสนับสนุนแนวคิดที่ว่าการศึกษาควรปรับให้เหมาะกับความสามารถที่หลากหลายของผู้เรียน (</a:t>
            </a:r>
            <a:r>
              <a:rPr lang="en-US" sz="2400" dirty="0"/>
              <a:t>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1F615-05E3-F3FC-C10E-D9F8FC63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4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4887-48A4-7B80-06D4-AD08F0825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2010225"/>
            <a:ext cx="6560142" cy="3063149"/>
          </a:xfrm>
        </p:spPr>
        <p:txBody>
          <a:bodyPr/>
          <a:lstStyle/>
          <a:p>
            <a:r>
              <a:rPr lang="th-TH" sz="4400" dirty="0"/>
              <a:t>3. การสังเกตและบันทึกพฤติกรรม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E5E9B0-6002-39BA-E824-BF1ACA37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3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E8DB5-FD82-FCD8-536A-0A8576B9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การสังเกตและบันทึกพฤติกรรม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F19E5-A9B2-CA57-EBFD-40D5DBC5DB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8437880" cy="4284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200" dirty="0"/>
              <a:t>การสังเกตและบันทึกพฤติกรรมของเด็กปฐมวัยเป็นขั้นตอนสำคัญในการติดตามและประเมินพัฒนาการด้านสติปัญญาของเด็กแต่ละคน ซึ่งจะช่วยให้ผู้ดูแลเด็ก ครู หรือผู้ปกครอง สามารถวางแผนการส่งเสริมพัฒนาการที่เหมาะสมได้อย่างตรงจุด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ECDF7-B6AA-A010-7B50-9EA87D81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60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5DBE-3C24-1A59-0D64-AAFEC298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ขั้นตอนการสังเกตและบันทึก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95C3-B9CB-E660-B79A-9A097839CC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677400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กำหนดจุดมุ่งหมายในการสังเกต</a:t>
            </a:r>
          </a:p>
          <a:p>
            <a:pPr marL="457200" lvl="1" indent="0">
              <a:buNone/>
            </a:pPr>
            <a:r>
              <a:rPr lang="th-TH" sz="1800" dirty="0"/>
              <a:t>ก่อนเริ่มสังเกต ควรกำหนดให้ชัดเจนว่าต้องการสังเกตพฤติกรรมใดบ้าง เช่น ความสามารถในการแก้ปัญหา การใช้ภาษา การจดจำ การเรียนรู้สิ่งใหม่ๆ หรือความสนใจในกิจกรรมต่างๆ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เลือกสถานที่และเวลาที่เหมาะสม</a:t>
            </a:r>
          </a:p>
          <a:p>
            <a:pPr marL="457200" lvl="1" indent="0">
              <a:buNone/>
            </a:pPr>
            <a:r>
              <a:rPr lang="th-TH" sz="1800" dirty="0"/>
              <a:t>เลือกสถานที่ที่เด็กรู้สึกปลอดภัยและเป็นธรรมชาติ เช่น ห้องเรียน สนามเด็กเล่น หรือที่บ้าน และสังเกตในช่วงเวลาที่เด็กกำลังทำกิจกรรมต่างๆ อย่างสม่ำเสมอ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ใช้เครื่องมือในการบันทึก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60F5C-2012-8D18-3126-F3BF8A1D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86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5DBE-3C24-1A59-0D64-AAFEC298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ขั้นตอนการสังเกตและบันทึก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95C3-B9CB-E660-B79A-9A097839CC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677400" cy="42848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400" dirty="0"/>
              <a:t>สังเกตพฤติกรรมที่หลากหลาย</a:t>
            </a:r>
          </a:p>
          <a:p>
            <a:pPr marL="457200" lvl="1" indent="0">
              <a:buNone/>
            </a:pPr>
            <a:r>
              <a:rPr lang="th-TH" sz="1800" dirty="0"/>
              <a:t>สังเกตพฤติกรรมของเด็กในสถานการณ์ที่แตกต่างกัน เช่น การเล่นคนเดียว การเล่นกลุ่ม การเรียนรู้ และการแก้ปัญหา เพื่อให้ได้ข้อมูลที่ครอบคลุม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th-TH" sz="2400" dirty="0"/>
              <a:t>วิเคราะห์ข้อมูล</a:t>
            </a:r>
          </a:p>
          <a:p>
            <a:pPr marL="457200" lvl="1" indent="0">
              <a:buNone/>
            </a:pPr>
            <a:r>
              <a:rPr lang="th-TH" sz="1800" dirty="0"/>
              <a:t>หลังจากเก็บข้อมูลแล้ว นำข้อมูลที่ได้มาวิเคราะห์ เพื่อดูรูปแบบและแนวโน้มของพัฒนาการของเด็ก เปรียบเทียบกับเกณฑ์พัฒนาการที่กำหนด และระบุจุดแข็งและจุดที่ต้องพัฒนาของเด็ก</a:t>
            </a: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4F3DB-5DED-6950-7189-206ADADA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47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B077-886A-A7B8-B556-F09B57D7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เครื่องมือในการบันทึก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61160-0DF3-11AE-5252-761DD4BD31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606280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การใช้แบบตรวจสอบรายการ (</a:t>
            </a:r>
            <a:r>
              <a:rPr lang="en-US" sz="2400" dirty="0"/>
              <a:t>Checklist)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สร้างรายการพฤติกรรมที่คาดว่าจะพบตามพัฒนาการปกติ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ทำเครื่องหมายเมื่อพบพฤติกรรมนั้นๆ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ใช้ร่วมกับวิธีอื่นเพื่อให้ได้ข้อมูลเชิงคุณภาพเพิ่มเติม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การบันทึกวีดิทัศน์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ถ่ายวิดีโอขณะเด็กทำกิจกรรมต่างๆ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เป็นประโยชน์สำหรับการวิเคราะห์ละเอียดภายหลัง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ขออนุญาตผู้ปกครองก่อนทำการบันทึก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E5397-1FEA-271C-4058-ECFDDAF7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9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B077-886A-A7B8-B556-F09B57D7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เครื่องมือในการบันทึก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61160-0DF3-11AE-5252-761DD4BD31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606280" cy="42848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400" dirty="0"/>
              <a:t>การสัมภาษณ์เด็ก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ใช้คำถามปลายเปิดที่เหมาะกับวัย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สังเกตวิธีการคิดและให้เหตุผลของเด็ก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จดบันทึกคำตอบและปฏิกิริยาของเด็ก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th-TH" sz="2400" dirty="0"/>
              <a:t>การใช้แฟ้มสะสมผลงาน (</a:t>
            </a:r>
            <a:r>
              <a:rPr lang="en-US" sz="2400" dirty="0"/>
              <a:t>Portfolio)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รวบรวมผลงานของเด็ก เช่น ภาพวาด งานศิลปะ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บันทึกคำอธิบายของเด็กเกี่ยวกับผลงาน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1800" dirty="0"/>
              <a:t>สังเกตพัฒนาการผ่านการเปลี่ยนแปลงของผลงานเมื่อเวลาผ่านไป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9D871-AE80-0CB5-E2F5-EBCA68D0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2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E2B9-B03D-F0EF-DEA6-F383EBF5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" y="81283"/>
            <a:ext cx="6090920" cy="1472974"/>
          </a:xfrm>
        </p:spPr>
        <p:txBody>
          <a:bodyPr/>
          <a:lstStyle/>
          <a:p>
            <a:r>
              <a:rPr lang="th-TH" sz="3600" dirty="0"/>
              <a:t>ตัวอย่างแบบตรวจสอบรายการ (</a:t>
            </a:r>
            <a:r>
              <a:rPr lang="en-US" sz="3600" dirty="0"/>
              <a:t>Checklist)</a:t>
            </a:r>
            <a:endParaRPr lang="th-TH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00DCD-0CFC-4E26-B507-FF9F0997C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894" y="900984"/>
            <a:ext cx="7421011" cy="57062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731439-2623-6824-AEB5-A3E4484B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E2B9-B03D-F0EF-DEA6-F383EBF5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" y="30483"/>
            <a:ext cx="5806440" cy="1472974"/>
          </a:xfrm>
        </p:spPr>
        <p:txBody>
          <a:bodyPr/>
          <a:lstStyle/>
          <a:p>
            <a:r>
              <a:rPr lang="th-TH" sz="3600" dirty="0"/>
              <a:t>ตัวอย่างแบบตรวจสอบรายการ (</a:t>
            </a:r>
            <a:r>
              <a:rPr lang="en-US" sz="3600" dirty="0"/>
              <a:t>Checklist)</a:t>
            </a:r>
            <a:endParaRPr lang="th-TH" sz="3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5E22FC-AA2F-FF04-C145-E21C06D34BA4}"/>
              </a:ext>
            </a:extLst>
          </p:cNvPr>
          <p:cNvGrpSpPr/>
          <p:nvPr/>
        </p:nvGrpSpPr>
        <p:grpSpPr>
          <a:xfrm>
            <a:off x="6197599" y="335280"/>
            <a:ext cx="3881121" cy="6217920"/>
            <a:chOff x="1981199" y="142240"/>
            <a:chExt cx="3881121" cy="6217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CCAFBB-FFA5-2F47-AAE3-8845BEB21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9" t="18519" r="9572" b="20741"/>
            <a:stretch/>
          </p:blipFill>
          <p:spPr>
            <a:xfrm>
              <a:off x="1991359" y="142240"/>
              <a:ext cx="3870961" cy="4165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937D62-A744-D431-8B86-6E9D570DE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8" t="14963" r="9781" b="54667"/>
            <a:stretch/>
          </p:blipFill>
          <p:spPr>
            <a:xfrm>
              <a:off x="1981199" y="4277360"/>
              <a:ext cx="3870961" cy="20828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06E61-9098-3426-0124-659D662A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0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E41D-F673-F20E-13F9-21BBB63F0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4926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r>
              <a:rPr lang="th-TH" sz="4400" dirty="0"/>
              <a:t>1. ทฤษฎีพัฒนาการทางสติปัญญาของเพียเจต์</a:t>
            </a:r>
            <a:br>
              <a:rPr lang="en-US" dirty="0"/>
            </a:br>
            <a:endParaRPr lang="th-T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264650-5C91-1327-C79E-DAEC740D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67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7486-0897-AA9B-0AB6-DEA16B905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การสังเกตและบันทึกพฤติกรรม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8424D-DAC2-5CA5-CBA6-F593FAD12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ตัวอย่างการ</a:t>
            </a:r>
            <a:r>
              <a:rPr lang="th-TH" sz="2400" dirty="0"/>
              <a:t>สังเกตและบันทึกพฤติกรรมตาม</a:t>
            </a:r>
            <a:r>
              <a:rPr lang="th-TH" dirty="0"/>
              <a:t>ทฤษฎีพัฒนาการทางสติปัญญาของเพียเจต์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C4EB2-58EE-6D1A-E4CB-8CE5167C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08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5F7E-DA2A-853B-D957-7C6AE68F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th-TH" sz="3600" dirty="0"/>
            </a:br>
            <a:r>
              <a:rPr lang="th-TH" sz="3600" dirty="0"/>
              <a:t>ขั้นประสาทสัมผัสและการเคลื่อนไหว </a:t>
            </a:r>
            <a:br>
              <a:rPr lang="th-TH" sz="4400" dirty="0"/>
            </a:br>
            <a:endParaRPr lang="th-TH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4349F9-95EE-E604-EFFA-AD62F0C1BD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01709" y="1453892"/>
            <a:ext cx="611597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สังเกตการตอบสนองต่อสิ่งเร้า เช่น การหันตามเสียง การมองตามวัตถุที่เคลื่อนที่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ดูพัฒนาการด้านการเคลื่อนไหว เช่น การคว้าจับวัตถุ การคลาน การเดิน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สังเกตการเล่นแบบสำรวจ เช่น การนำของเข้าปาก การเขย่าของเล่น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ดูความเข้าใจเรื่องความคงทนของวัตถุ เช่น การค้นหาของที่ถูกซ่อน </a:t>
            </a:r>
          </a:p>
        </p:txBody>
      </p:sp>
    </p:spTree>
    <p:extLst>
      <p:ext uri="{BB962C8B-B14F-4D97-AF65-F5344CB8AC3E}">
        <p14:creationId xmlns:p14="http://schemas.microsoft.com/office/powerpoint/2010/main" val="1880194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5F7E-DA2A-853B-D957-7C6AE68F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th-TH" sz="3600" dirty="0"/>
            </a:br>
            <a:r>
              <a:rPr lang="th-TH" sz="3600" dirty="0"/>
              <a:t>ขั้นก่อนปฏิบัติการคิด</a:t>
            </a:r>
            <a:br>
              <a:rPr lang="th-TH" sz="4400" dirty="0"/>
            </a:br>
            <a:endParaRPr lang="th-TH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4349F9-95EE-E604-EFFA-AD62F0C1BD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01709" y="1023005"/>
            <a:ext cx="611597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สังเกตการใช้ภาษาและสัญลักษณ์ เช่น การเล่นสมมติ การวาดภาพสื่อความหมาย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ดูความเข้าใจเรื่องการจัดหมวดหมู่อย่างง่าย เช่น การแยกสีหรือรูปทรง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สังเกตการแสดงออกถึงความคิดแบบยึดตนเองเป็นศูนย์กลาง เช่น ความเชื่อว่าคนอื่นมองเห็นสิ่งต่างๆ เหมือนตน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h-TH" altLang="th-TH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ดูความเข้าใจเรื่องการอนุรักษ์ เช่น การทดสอบด้วยการเทน้ำจากแก้วทรงสูงลงในแก้วทรงเตี้ยกว้าง </a:t>
            </a:r>
          </a:p>
        </p:txBody>
      </p:sp>
    </p:spTree>
    <p:extLst>
      <p:ext uri="{BB962C8B-B14F-4D97-AF65-F5344CB8AC3E}">
        <p14:creationId xmlns:p14="http://schemas.microsoft.com/office/powerpoint/2010/main" val="2648917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782C-FB96-6C68-19CF-725F00D4C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28945"/>
            <a:ext cx="6560142" cy="3063149"/>
          </a:xfrm>
        </p:spPr>
        <p:txBody>
          <a:bodyPr/>
          <a:lstStyle/>
          <a:p>
            <a:br>
              <a:rPr lang="th-TH" sz="3200" dirty="0"/>
            </a:br>
            <a:r>
              <a:rPr lang="th-TH" sz="3200" dirty="0"/>
              <a:t>การสังเกตและบันทึกอย่างเป็นระบบจะช่วยให้เข้าใจพัฒนาการทางสติปัญญาของเด็กได้อย่างลึกซึ้ง และนำไปสู่การวางแผนส่งเสริมพัฒนาการที่เหมาะสมต่อไป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BF2C2-A550-DCB8-8578-7C04AF007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09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28FE-0C64-DACB-600C-E64A77E9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3.1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29408-A19D-E35E-E1FB-91F67CA1A0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525000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การสังเกตพฤติกรรมเด็กปฐมวัยควรทำเฉพาะในห้องเรียนเท่านั้น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การบันทึกพฤติกรรมควรเน้นเฉพาะพฤติกรรมทางลบของเด็กเพื่อนำไปแก้ไข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การสังเกตแบบมีส่วนร่วมหมายถึงผู้สังเกตเข้าไปมีส่วนร่วมในกิจกรรมของเด็ก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การใช้แบบตรวจสอบรายการ (</a:t>
            </a:r>
            <a:r>
              <a:rPr lang="en-US" sz="2400" dirty="0"/>
              <a:t>Checklist) </a:t>
            </a:r>
            <a:r>
              <a:rPr lang="th-TH" sz="2400" dirty="0"/>
              <a:t>เป็นวิธีหนึ่งในการบันทึกพฤติกรรมเด็ก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การสังเกตพฤติกรรมเด็กควรทำเพียงครั้งเดียวเพื่อให้ได้ข้อมูลที่แม่นยำ (</a:t>
            </a:r>
            <a:r>
              <a:rPr lang="en-US" sz="2400" dirty="0"/>
              <a:t>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05785-74A4-8183-6037-7A5DCE86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02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5FDE-B4BB-DF03-9978-A1AF6826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3.2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1FE12-7A7F-EA04-BBE4-FAA482C9C7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511748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การบันทึกพฤติกรรมควรใช้ภาษาที่เป็นกลางและปราศจากการตัดสิน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การสังเกตพฤติกรรมเด็กไม่จำเป็นต้องได้รับความยินยอมจากผู้ปกครอง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การบันทึกวิดีโอเป็นวิธีที่ไม่เหมาะสมในการเก็บข้อมูลพฤติกรรมเด็กปฐมวัย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การสังเกตพฤติกรรมควรทำในช่วงเวลาที่หลากหลายเพื่อให้ได้ข้อมูลที่ครอบคลุม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 ผู้สังเกตควรแจ้งให้เด็กทราบว่ากำลังถูกสังเกตพฤติกรรมเพื่อให้ได้ข้อมูลที่เป็นธรรมชาติ (</a:t>
            </a:r>
            <a:r>
              <a:rPr lang="en-US" sz="2400" dirty="0"/>
              <a:t>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89E07-3936-5315-AD1F-DD0A847F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39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5882-1374-7728-BF2A-40F57EFB5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2012433"/>
            <a:ext cx="6560142" cy="3063149"/>
          </a:xfrm>
        </p:spPr>
        <p:txBody>
          <a:bodyPr/>
          <a:lstStyle/>
          <a:p>
            <a:r>
              <a:rPr lang="th-TH" sz="4400" dirty="0"/>
              <a:t>4. การประเมินและวิเคราะห์พัฒนาการด้านสติปัญญา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D6D67-394F-A30D-16B2-5396F2EB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9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FF018-391A-743C-B661-78358289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การประเมินและวิเคราะห์พัฒนาการด้านสติปัญญา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1B57A-542A-DE1B-70B6-DEC511C572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8266043" cy="4284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200" dirty="0"/>
              <a:t>การประเมินและวิเคราะห์พัฒนาการด้านสติปัญญาของเด็กปฐมวัยเป็นกระบวนการที่สำคัญในการติดตามและส่งเสริมการเรียนรู้ของเด็ก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220E3-499A-19BB-0A5C-BAF2EA9B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8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3787-B0D0-FA85-3DD4-615DDAA1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วิธีการประเมิน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6B2F-5E03-4D96-AD4A-E71FE60339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193696" cy="460245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การใช้แบบประเมินพัฒนาการ: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ใช้แบบประเมินมาตรฐานที่เหมาะสมกับช่วงอายุ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ประเมินทักษะด้านต่างๆ เช่น ภาษา การคิด การแก้ปัญหา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การทดสอบอย่างไม่เป็นทางการ: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ใช้เกมหรือกิจกรรมที่ออกแบบเพื่อประเมินทักษะเฉพาะด้าน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สังเกตวิธีการคิดและการตัดสินใจของเด็ก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การสัมภาษณ์: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พูดคุยกับเด็กเพื่อเข้าใจกระบวนการคิดและเหตุผล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ถามคำถามปลายเปิดเพื่อกระตุ้นการคิดวิเคราะห์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4CAAB-2651-3A40-69AA-14367B87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51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3787-B0D0-FA85-3DD4-615DDAA1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วิธีการประเมิน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6B2F-5E03-4D96-AD4A-E71FE60339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193696" cy="471509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th-TH" sz="2400" dirty="0"/>
              <a:t>การวิเคราะห์ผลงาน: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ศึกษาผลงานศิลปะ งานเขียน หรือสิ่งประดิษฐ์ของเด็ก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ติดตามพัฒนาการผ่านแฟ้มสะสมผลงาน (</a:t>
            </a:r>
            <a:r>
              <a:rPr lang="en-US" sz="2000" dirty="0"/>
              <a:t>Portfolio)</a:t>
            </a:r>
            <a:endParaRPr lang="th-TH" sz="2000" dirty="0"/>
          </a:p>
          <a:p>
            <a:pPr marL="342900" indent="-342900">
              <a:buFont typeface="+mj-lt"/>
              <a:buAutoNum type="arabicPeriod" startAt="4"/>
            </a:pPr>
            <a:r>
              <a:rPr lang="th-TH" sz="2400" dirty="0"/>
              <a:t>การประเมินตามสภาพจริง: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สังเกตเด็กในสถานการณ์จริงหรือกิจวัตรประจำวัน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ประเมินทักษะการแก้ปัญหาในชีวิตประจำวัน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th-TH" sz="2400" dirty="0"/>
              <a:t>การใช้เทคโนโลยี: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ใช้แอพพลิเคชันหรือซอฟต์แวร์ที่ออกแบบมาเพื่อประเมินพัฒนาการ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บันทึกวิดีโอเพื่อวิเคราะห์พฤติกรรมและปฏิสัมพันธ์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94A61-767E-FF33-71FE-74451781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8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7EC1-20CE-75AE-9707-B96DF003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ทฤษฎีพัฒนาการทางสติปัญญาของเพียเจต์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B117-43C1-DA6D-D9CC-002877D31C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200" dirty="0"/>
              <a:t>ฌอง เพียเจต์ (</a:t>
            </a:r>
            <a:r>
              <a:rPr lang="en-US" sz="3200" dirty="0"/>
              <a:t>Jean Piaget) </a:t>
            </a:r>
            <a:r>
              <a:rPr lang="th-TH" sz="3200" dirty="0"/>
              <a:t>เป็นนักจิตวิทยาชาวสวิสที่ศึกษาเกี่ยวกับพัฒนาการทางสติปัญญาของเด็ก เขาเชื่อว่าเด็กเรียนรู้ผ่านการมีปฏิสัมพันธ์กับสิ่งแวดล้อมและสร้างความเข้าใจของตนเองเกี่ยวกับโลกรอบตัว เพียเจต์เสนอว่าพัฒนาการทางสติปัญญาเกิดขึ้นเป็นลำดับขั้นตอน โดยแต่ละขั้นตอนจะสร้างพื้นฐานสำหรับขั้นตอนถัดไป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6CC78-E804-0E85-6AFE-4E3E72F3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91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3787-B0D0-FA85-3DD4-615DDAA1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วิธีการประเมิน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6B2F-5E03-4D96-AD4A-E71FE60339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09529"/>
            <a:ext cx="9193696" cy="486354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th-TH" sz="2400" dirty="0"/>
              <a:t>การร่วมมือกับผู้ปกครอง: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รับฟังข้อมูลจากผู้ปกครองเกี่ยวกับพฤติกรรมที่บ้าน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แลกเปลี่ยนข้อมูลเพื่อให้ได้ภาพรวมที่สมบูรณ์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h-TH" sz="2400" dirty="0"/>
              <a:t>การเปรียบเทียบกับเกณฑ์พัฒนาการ: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ใช้เกณฑ์พัฒนาการมาตรฐานเพื่อเปรียบเทียบ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ระบุจุดแข็งและจุดที่ต้องพัฒนา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h-TH" sz="2400" dirty="0"/>
              <a:t>การติดตามอย่างต่อเนื่อง: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ทำการประเมินเป็นระยะเพื่อติดตามความก้าวหน้า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000" dirty="0"/>
              <a:t>ปรับแผนการส่งเสริมพัฒนาการตามผลการประเมิน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DCB12-B4F5-D517-67E5-B5630F80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04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65B0-B957-F0AE-1587-3FACFFD3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การวิเคราะห์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CCC30-1270-9A0A-52B6-9A16D699DE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เปรียบเทียบพฤติกรรมที่สังเกตได้กับลักษณะสำคัญของแต่ละขั้นพัฒนาการ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พิจารณาว่าเด็กแสดงความสามารถที่สอดคล้องกับช่วงอายุหรือไม่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ระบุจุดแข็งและจุดที่ควรพัฒนาของเด็กแต่ละคน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วิเคราะห์แนวโน้มการพัฒนาโดยเปรียบเทียบข้อมูลจากการสังเกตหลายครั้ง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E1DC-BC3B-F393-88F4-E7642845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65B0-B957-F0AE-1587-3FACFFD3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การนำผลไปใช้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CCC30-1270-9A0A-52B6-9A16D699DE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วางแผนการจัดกิจกรรมที่เหมาะสมกับระดับพัฒนาการของเด็ก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ให้การช่วยเหลือเพิ่มเติมในด้านที่เด็กยังพัฒนาได้ไม่เต็มที่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สื่อสารกับผู้ปกครองเพื่อร่วมมือในการส่งเสริมพัฒนาการ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5D43E-1424-130B-4E94-05520A08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39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65B0-B957-F0AE-1587-3FACFFD3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ข้อควรระวัง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CCC30-1270-9A0A-52B6-9A16D699DE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074426" cy="42848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หลีกเลี่ยงการเปรียบเทียบระหว่างเด็ก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คำนึงถึงความแตกต่างทางวัฒนธรรมและภูมิหลังของเด็ก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ไม่ด่วนสรุปจากการประเมินเพียงครั้งเดียว ควรประเมินอย่างต่อเนื่อง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ฝึกอบรมผู้ประเมินให้มีความเข้าใจในพัฒนาการเด็ก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ใช้วิธีการประเมินที่หลากหลายเพื่อให้ได้ข้อมูลที่รอบด้าน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ทบทวนและปรับปรุงวิธีการประเมินอย่างสม่ำเสมอ 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800" dirty="0"/>
          </a:p>
          <a:p>
            <a:pPr>
              <a:buFont typeface="Wingdings" panose="05000000000000000000" pitchFamily="2" charset="2"/>
              <a:buChar char="§"/>
            </a:pPr>
            <a:endParaRPr lang="th-T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30919-77C9-5DA6-2EAD-96EC519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76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782C-FB96-6C68-19CF-725F00D4C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28945"/>
            <a:ext cx="6560142" cy="3063149"/>
          </a:xfrm>
        </p:spPr>
        <p:txBody>
          <a:bodyPr/>
          <a:lstStyle/>
          <a:p>
            <a:r>
              <a:rPr lang="th-TH" sz="3200" dirty="0"/>
              <a:t>การประเมินและวิเคราะห์ควรทำอย่างรอบด้าน โดยคำนึงถึงความแตกต่างระหว่างบุคคลและบริบททางสังคมวัฒนธรรม เพื่อให้ได้ข้อมูลที่ถูกต้องและเป็นประโยชน์ในการส่งเสริมพัฒนาการของเด็กแต่ละคนอย่างเหมาะสม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B757B-03DE-15F9-5A07-73361911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82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46A0C-337C-9C17-A673-BE0D74F41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775791"/>
            <a:ext cx="6560142" cy="4253948"/>
          </a:xfrm>
        </p:spPr>
        <p:txBody>
          <a:bodyPr/>
          <a:lstStyle/>
          <a:p>
            <a:r>
              <a:rPr lang="th-TH" sz="3200" dirty="0"/>
              <a:t>การประเมินและวิเคราะห์พัฒนาการด้านสติปัญญาควรทำควบคู่ไปกับการประเมินพัฒนาการด้านอื่นๆ เช่น ด้านร่างกาย อารมณ์ และสังคม เพื่อให้ได้ภาพรวมของพัฒนาการเด็กอย่างสมบูรณ์ และสามารถส่งเสริมพัฒนาการได้อย่างเหมาะสมและมีประสิทธิภาพ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DBF2A-2801-EB2F-01B1-9F6A6D8B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51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240-8DCC-104D-4B78-C15F4A67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4.1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7F3B-CFC0-DEF2-3BAF-FCB944D7E7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365974" cy="428488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การประเมินพัฒนาการด้านสติปัญญาของเด็กปฐมวัยควรทำเพียงครั้งเดียวในแต่ละปีการศึกษา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การใช้แบบทดสอบมาตรฐานเป็นวิธีเดียวที่เชื่อถือได้ในการประเมินพัฒนาการด้านสติปัญญา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การสังเกตพฤติกรรมการเล่นของเด็กสามารถให้ข้อมูลเกี่ยวกับพัฒนาการด้านสติปัญญาได้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ความสามารถในการแก้ปัญหาอย่างง่ายเป็นตัวบ่งชี้หนึ่งของพัฒนาการด้านสติปัญญาในเด็กปฐมวัย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การประเมินพัฒนาการด้านสติปัญญาควรแยกออกจากการประเมินพัฒนาการด้านอื่นๆ โดยสิ้นเชิง (</a:t>
            </a:r>
            <a:r>
              <a:rPr lang="en-US" sz="2400" dirty="0"/>
              <a:t>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AF6D2-B60E-5596-870C-D0BBC1E2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58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46EA3-4727-843A-B01A-DAB4FF07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4.2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8934A-E725-2A17-06B9-490786F118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38099"/>
            <a:ext cx="9776791" cy="428488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การวิเคราะห์ผลงานศิลปะของเด็กสามารถใช้ประเมินพัฒนาการด้านสติปัญญาได้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เด็กปฐมวัยทุกคนควรมีพัฒนาการด้านสติปัญญาที่เท่าเทียมกันในทุกด้าน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การใช้คำถามปลายเปิดในการสนทนากับเด็กไม่มีประโยชน์ในการประเมินพัฒนาการด้านสติปัญญา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การเปรียบเทียบพัฒนาการของเด็กกับเพื่อนในวัยเดียวกันเป็นวิธีที่ดีที่สุดในการประเมิน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การใช้เทคโนโลยีในการประเมิน เช่น แอพพลิเคชันทางการศึกษา สามารถช่วยในการวิเคราะห์พัฒนาการด้านสติปัญญาได้ (</a:t>
            </a:r>
            <a:r>
              <a:rPr lang="en-US" sz="2400" dirty="0"/>
              <a:t>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E9722-D29F-DAFD-590B-AD041635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09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5882-1374-7728-BF2A-40F57EFB5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2012433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r>
              <a:rPr lang="th-TH" sz="4400" dirty="0"/>
              <a:t>5.กรณีศึกษา: คู่มือเฝ้าระวังและส่งเสริมพัฒนาการเด็กปฐมวัย (</a:t>
            </a:r>
            <a:r>
              <a:rPr lang="en-US" sz="4400" dirty="0"/>
              <a:t>DSPM)</a:t>
            </a:r>
            <a:br>
              <a:rPr lang="en-US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DBE3F-2744-4DAA-E93C-8F9C37E2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25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E2B9-B03D-F0EF-DEA6-F383EBF5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52" y="30483"/>
            <a:ext cx="8912752" cy="1472974"/>
          </a:xfrm>
        </p:spPr>
        <p:txBody>
          <a:bodyPr/>
          <a:lstStyle/>
          <a:p>
            <a:r>
              <a:rPr lang="th-TH" sz="3600" dirty="0"/>
              <a:t>คู่มือเฝ้าระวังและส่งเสริมพัฒนาการเด็กปฐมวัย (</a:t>
            </a:r>
            <a:r>
              <a:rPr lang="en-US" sz="3600" dirty="0"/>
              <a:t>DSPM)</a:t>
            </a:r>
            <a:endParaRPr lang="th-TH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145F6-51BA-8696-2054-DFB7570F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3" y="1108791"/>
            <a:ext cx="7377190" cy="52813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D809E7-C355-3446-85D0-E6A32CAC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7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1AB6-E0E3-DA83-0B75-E8206C51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ขั้นตอนการพัฒนาทางสติปัญญา 4 ขั้นตามทฤษฎีของเพียเจต์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8FAB5-B0B3-C70D-1E9E-BA3D3982E1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1800" dirty="0"/>
              <a:t>ขั้นประสาทสัมผัสและการเคลื่อนไหว (</a:t>
            </a:r>
            <a:r>
              <a:rPr lang="en-US" sz="1800" dirty="0"/>
              <a:t>Sensorimotor Stage: </a:t>
            </a:r>
            <a:r>
              <a:rPr lang="th-TH" sz="1800" dirty="0"/>
              <a:t>แรกเกิด - 2 ปี)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th-TH" sz="1800" dirty="0"/>
              <a:t>ขั้นก่อนปฏิบัติการคิด (</a:t>
            </a:r>
            <a:r>
              <a:rPr lang="en-US" sz="1800" dirty="0"/>
              <a:t>Preoperational Stage: 2 - 7 </a:t>
            </a:r>
            <a:r>
              <a:rPr lang="th-TH" sz="1800" dirty="0"/>
              <a:t>ปี)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th-TH" sz="1800" dirty="0"/>
              <a:t>ขั้นปฏิบัติการคิดแบบรูปธรรม (</a:t>
            </a:r>
            <a:r>
              <a:rPr lang="en-US" sz="1800" dirty="0"/>
              <a:t>Concrete Operational Stage: 7 - 11 </a:t>
            </a:r>
            <a:r>
              <a:rPr lang="th-TH" sz="1800" dirty="0"/>
              <a:t>ปี)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th-TH" sz="1800" dirty="0"/>
              <a:t>ขั้นปฏิบัติการคิดแบบนามธรรม (</a:t>
            </a:r>
            <a:r>
              <a:rPr lang="en-US" sz="1800" dirty="0"/>
              <a:t>Formal Operational Stage: 11 </a:t>
            </a:r>
            <a:r>
              <a:rPr lang="th-TH" sz="1800" dirty="0"/>
              <a:t>ปีขึ้นไป)</a:t>
            </a:r>
          </a:p>
        </p:txBody>
      </p:sp>
      <p:pic>
        <p:nvPicPr>
          <p:cNvPr id="5" name="ทฤษฎีของเพียเจต์">
            <a:hlinkClick r:id="" action="ppaction://media"/>
            <a:extLst>
              <a:ext uri="{FF2B5EF4-FFF2-40B4-BE49-F238E27FC236}">
                <a16:creationId xmlns:a16="http://schemas.microsoft.com/office/drawing/2014/main" id="{60F72370-1B1C-2D10-1788-C18A2C9AE4F6}"/>
              </a:ext>
            </a:extLst>
          </p:cNvPr>
          <p:cNvPicPr>
            <a:picLocks noGrp="1" noChangeAspect="1"/>
          </p:cNvPicPr>
          <p:nvPr>
            <p:ph sz="half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2488" y="1897271"/>
            <a:ext cx="6697662" cy="37671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A9FC3-D223-8D67-5E63-AE622154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431-2CD9-6B44-B7AB-E1AF6EDF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วิธีการใช้คู่มือเฝ้าระวัง และส่งเสริมพัฒนาการเด็กปฐมวัย</a:t>
            </a:r>
          </a:p>
        </p:txBody>
      </p:sp>
      <p:pic>
        <p:nvPicPr>
          <p:cNvPr id="4" name="วิธีการใช้คู่มือเฝ้าระวัง และส่งเสริมพัฒนาการเด็กปฐมวัย (DSPM)">
            <a:hlinkClick r:id="" action="ppaction://media"/>
            <a:extLst>
              <a:ext uri="{FF2B5EF4-FFF2-40B4-BE49-F238E27FC236}">
                <a16:creationId xmlns:a16="http://schemas.microsoft.com/office/drawing/2014/main" id="{603B771E-EEF4-8AA2-440A-EBFF48550F16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050" y="1838325"/>
            <a:ext cx="7616825" cy="42846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78AC4-E98D-5C1A-95FD-7AD3EC89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4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  <a:noFill/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455" y="755171"/>
            <a:ext cx="4619937" cy="5315035"/>
          </a:xfrm>
          <a:noFill/>
        </p:spPr>
        <p:txBody>
          <a:bodyPr>
            <a:normAutofit/>
          </a:bodyPr>
          <a:lstStyle/>
          <a:p>
            <a:r>
              <a:rPr lang="th-TH" dirty="0"/>
              <a:t>วิลาศ วูวงศ์</a:t>
            </a:r>
            <a:endParaRPr lang="en-US"/>
          </a:p>
          <a:p>
            <a:r>
              <a:rPr lang="en-US"/>
              <a:t>vilasw</a:t>
            </a:r>
            <a:r>
              <a:rPr lang="en-US" dirty="0"/>
              <a:t>@gmail.com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5A96D-9585-E9B8-E42B-C022A001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84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3DA8-52B7-00AC-39B2-6BB0CAF7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ขั้นประสาทสัมผัสและการเคลื่อนไหว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D0A44-1C31-1E15-5C4B-0A0FE593604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เด็กเรียนรู้ผ่านประสาทสัมผัสและการเคลื่อนไหว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พัฒนาแนวคิดเรื่องความคงทนของวัตถุ (</a:t>
            </a:r>
            <a:r>
              <a:rPr lang="en-US" sz="2800" dirty="0"/>
              <a:t>object permanence)</a:t>
            </a:r>
            <a:endParaRPr lang="th-TH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เริ่มเข้าใจความสัมพันธ์ระหว่างเหตุและผล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E6408-B25A-9A57-7DE4-CB7450F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2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5870-42CF-4AAE-F87C-D1462984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ขั้นก่อนปฏิบัติการคิด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9B44-21C5-F778-3293-CF5E2D1B99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พัฒนาความสามารถในการใช้สัญลักษณ์และภาษา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ยังมีความคิดแบบยึดตนเองเป็นศูนย์กลาง (</a:t>
            </a:r>
            <a:r>
              <a:rPr lang="en-US" sz="2800" dirty="0"/>
              <a:t>egocentrism)</a:t>
            </a:r>
            <a:endParaRPr lang="th-TH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มีข้อจำกัดในการเข้าใจการอนุรักษ์ (</a:t>
            </a:r>
            <a:r>
              <a:rPr lang="en-US" sz="2800" dirty="0"/>
              <a:t>conservation)</a:t>
            </a:r>
            <a:endParaRPr lang="th-T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B0E8B-A18C-62CD-7D7C-4686F72A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7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5870-42CF-4AAE-F87C-D1462984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ขั้นปฏิบัติการคิดแบบรูปธรรม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9B44-21C5-F778-3293-CF5E2D1B99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สามารถคิดอย่างมีเหตุผลเกี่ยวกับสิ่งที่เป็นรูปธรรม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เข้าใจหลักการอนุรักษ์และการจัดหมวดหมู่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พัฒนาความสามารถในการคิดย้อนกลับ (</a:t>
            </a:r>
            <a:r>
              <a:rPr lang="en-US" sz="2800" dirty="0"/>
              <a:t>reversibility)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4D84-B2C7-C7E8-7B59-8A3CD6CC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5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5870-42CF-4AAE-F87C-D1462984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ขั้นปฏิบัติการคิดแบบนามธรรม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9B44-21C5-F778-3293-CF5E2D1B99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สามารถคิดเชิงนามธรรมและสมมติฐาน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พัฒนาการคิดเชิงตรรกะและการให้เหตุผล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สามารถคิดวิเคราะห์และแก้ปัญหาที่ซับซ้อนได้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D4E54-A67D-4E28-DE54-64668C37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8492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2">
      <a:majorFont>
        <a:latin typeface="Kanit"/>
        <a:ea typeface=""/>
        <a:cs typeface="Kanit"/>
      </a:majorFont>
      <a:minorFont>
        <a:latin typeface="Kanit"/>
        <a:ea typeface=""/>
        <a:cs typeface="Kani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165DE6-2DCE-44FC-94B7-A499559DBF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285E733-8340-4FDD-A6FC-B22F1B75E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FFD73E-D96B-4428-99CD-717A4897D3B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3766</TotalTime>
  <Words>3655</Words>
  <Application>Microsoft Office PowerPoint</Application>
  <PresentationFormat>Widescreen</PresentationFormat>
  <Paragraphs>340</Paragraphs>
  <Slides>51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Avenir Next LT Pro</vt:lpstr>
      <vt:lpstr>Aptos</vt:lpstr>
      <vt:lpstr>Wingdings</vt:lpstr>
      <vt:lpstr>Arial</vt:lpstr>
      <vt:lpstr>Calibri</vt:lpstr>
      <vt:lpstr>Kanit</vt:lpstr>
      <vt:lpstr>Custom</vt:lpstr>
      <vt:lpstr>Module 2 การประเมินและวิเคราะห์พัฒนาการด้านสติปัญญา</vt:lpstr>
      <vt:lpstr>หัวข้อ</vt:lpstr>
      <vt:lpstr> 1. ทฤษฎีพัฒนาการทางสติปัญญาของเพียเจต์ </vt:lpstr>
      <vt:lpstr>ทฤษฎีพัฒนาการทางสติปัญญาของเพียเจต์</vt:lpstr>
      <vt:lpstr>ขั้นตอนการพัฒนาทางสติปัญญา 4 ขั้นตามทฤษฎีของเพียเจต์</vt:lpstr>
      <vt:lpstr>ขั้นประสาทสัมผัสและการเคลื่อนไหว</vt:lpstr>
      <vt:lpstr>ขั้นก่อนปฏิบัติการคิด</vt:lpstr>
      <vt:lpstr>ขั้นปฏิบัติการคิดแบบรูปธรรม </vt:lpstr>
      <vt:lpstr>ขั้นปฏิบัติการคิดแบบนามธรรม</vt:lpstr>
      <vt:lpstr>ในการวิเคราะห์พัฒนาการด้านสติปัญญาของเด็กปฐมวัย เราจะให้ความสำคัญกับสองขั้นแรกเป็นหลัก คือขั้นประสาทสัมผัสและการเคลื่อนไหว และขั้นก่อนปฏิบัติการคิด โดยสังเกตพฤติกรรมและการแสดงออกของเด็กเทียบกับลักษณะสำคัญของแต่ละขั้น</vt:lpstr>
      <vt:lpstr>Quiz 1.1</vt:lpstr>
      <vt:lpstr>Quiz 1.2</vt:lpstr>
      <vt:lpstr>2. ทฤษฎีพหุปัญญาของการ์ดเนอร์</vt:lpstr>
      <vt:lpstr>ทฤษฎีพหุปัญญาของการ์ดเนอร์</vt:lpstr>
      <vt:lpstr>ปัญญาหรือความฉลาด 8 ด้าน (1)</vt:lpstr>
      <vt:lpstr>ปัญญาหรือความฉลาด 8 ด้าน (2)</vt:lpstr>
      <vt:lpstr>ความเข้าใจผิดเกี่ยวกับทฤษฎีพหุปัญญา (1)</vt:lpstr>
      <vt:lpstr>ความเข้าใจผิดเกี่ยวกับทฤษฎีพหุปัญญา (2)</vt:lpstr>
      <vt:lpstr>ความเข้าใจผิดเกี่ยวกับทฤษฎีพหุปัญญา (3)</vt:lpstr>
      <vt:lpstr>Quiz 2.1</vt:lpstr>
      <vt:lpstr>Quiz 2.2</vt:lpstr>
      <vt:lpstr>3. การสังเกตและบันทึกพฤติกรรม</vt:lpstr>
      <vt:lpstr>การสังเกตและบันทึกพฤติกรรม</vt:lpstr>
      <vt:lpstr>ขั้นตอนการสังเกตและบันทึก (1)</vt:lpstr>
      <vt:lpstr>ขั้นตอนการสังเกตและบันทึก (2)</vt:lpstr>
      <vt:lpstr>เครื่องมือในการบันทึก (1)</vt:lpstr>
      <vt:lpstr>เครื่องมือในการบันทึก (2)</vt:lpstr>
      <vt:lpstr>ตัวอย่างแบบตรวจสอบรายการ (Checklist)</vt:lpstr>
      <vt:lpstr>ตัวอย่างแบบตรวจสอบรายการ (Checklist)</vt:lpstr>
      <vt:lpstr>3. การสังเกตและบันทึกพฤติกรรม</vt:lpstr>
      <vt:lpstr> ขั้นประสาทสัมผัสและการเคลื่อนไหว  </vt:lpstr>
      <vt:lpstr> ขั้นก่อนปฏิบัติการคิด </vt:lpstr>
      <vt:lpstr> การสังเกตและบันทึกอย่างเป็นระบบจะช่วยให้เข้าใจพัฒนาการทางสติปัญญาของเด็กได้อย่างลึกซึ้ง และนำไปสู่การวางแผนส่งเสริมพัฒนาการที่เหมาะสมต่อไป</vt:lpstr>
      <vt:lpstr>Quiz 3.1</vt:lpstr>
      <vt:lpstr>Quiz 3.2</vt:lpstr>
      <vt:lpstr>4. การประเมินและวิเคราะห์พัฒนาการด้านสติปัญญา</vt:lpstr>
      <vt:lpstr>การประเมินและวิเคราะห์พัฒนาการด้านสติปัญญา</vt:lpstr>
      <vt:lpstr>วิธีการประเมิน (1)</vt:lpstr>
      <vt:lpstr>วิธีการประเมิน (2)</vt:lpstr>
      <vt:lpstr>วิธีการประเมิน (3)</vt:lpstr>
      <vt:lpstr>การวิเคราะห์</vt:lpstr>
      <vt:lpstr>การนำผลไปใช้</vt:lpstr>
      <vt:lpstr>ข้อควรระวัง</vt:lpstr>
      <vt:lpstr>การประเมินและวิเคราะห์ควรทำอย่างรอบด้าน โดยคำนึงถึงความแตกต่างระหว่างบุคคลและบริบททางสังคมวัฒนธรรม เพื่อให้ได้ข้อมูลที่ถูกต้องและเป็นประโยชน์ในการส่งเสริมพัฒนาการของเด็กแต่ละคนอย่างเหมาะสม</vt:lpstr>
      <vt:lpstr>การประเมินและวิเคราะห์พัฒนาการด้านสติปัญญาควรทำควบคู่ไปกับการประเมินพัฒนาการด้านอื่นๆ เช่น ด้านร่างกาย อารมณ์ และสังคม เพื่อให้ได้ภาพรวมของพัฒนาการเด็กอย่างสมบูรณ์ และสามารถส่งเสริมพัฒนาการได้อย่างเหมาะสมและมีประสิทธิภาพ</vt:lpstr>
      <vt:lpstr>Quiz 4.1</vt:lpstr>
      <vt:lpstr>Quiz 4.2</vt:lpstr>
      <vt:lpstr> 5.กรณีศึกษา: คู่มือเฝ้าระวังและส่งเสริมพัฒนาการเด็กปฐมวัย (DSPM) </vt:lpstr>
      <vt:lpstr>คู่มือเฝ้าระวังและส่งเสริมพัฒนาการเด็กปฐมวัย (DSPM)</vt:lpstr>
      <vt:lpstr>วิธีการใช้คู่มือเฝ้าระวัง และส่งเสริมพัฒนาการเด็กปฐมวัย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Vilas</dc:creator>
  <cp:lastModifiedBy>Vilas Wuwongse</cp:lastModifiedBy>
  <cp:revision>16</cp:revision>
  <dcterms:created xsi:type="dcterms:W3CDTF">2024-01-11T14:50:00Z</dcterms:created>
  <dcterms:modified xsi:type="dcterms:W3CDTF">2025-05-03T10:15:25Z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