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80"/>
  </p:notesMasterIdLst>
  <p:handoutMasterIdLst>
    <p:handoutMasterId r:id="rId81"/>
  </p:handoutMasterIdLst>
  <p:sldIdLst>
    <p:sldId id="256" r:id="rId5"/>
    <p:sldId id="3849" r:id="rId6"/>
    <p:sldId id="3852" r:id="rId7"/>
    <p:sldId id="3857" r:id="rId8"/>
    <p:sldId id="3858" r:id="rId9"/>
    <p:sldId id="3859" r:id="rId10"/>
    <p:sldId id="3861" r:id="rId11"/>
    <p:sldId id="3862" r:id="rId12"/>
    <p:sldId id="3863" r:id="rId13"/>
    <p:sldId id="3864" r:id="rId14"/>
    <p:sldId id="3865" r:id="rId15"/>
    <p:sldId id="3866" r:id="rId16"/>
    <p:sldId id="3867" r:id="rId17"/>
    <p:sldId id="3869" r:id="rId18"/>
    <p:sldId id="3870" r:id="rId19"/>
    <p:sldId id="3871" r:id="rId20"/>
    <p:sldId id="3872" r:id="rId21"/>
    <p:sldId id="3873" r:id="rId22"/>
    <p:sldId id="3853" r:id="rId23"/>
    <p:sldId id="3874" r:id="rId24"/>
    <p:sldId id="3875" r:id="rId25"/>
    <p:sldId id="3876" r:id="rId26"/>
    <p:sldId id="3877" r:id="rId27"/>
    <p:sldId id="3878" r:id="rId28"/>
    <p:sldId id="3880" r:id="rId29"/>
    <p:sldId id="3879" r:id="rId30"/>
    <p:sldId id="3854" r:id="rId31"/>
    <p:sldId id="3881" r:id="rId32"/>
    <p:sldId id="3882" r:id="rId33"/>
    <p:sldId id="3883" r:id="rId34"/>
    <p:sldId id="3884" r:id="rId35"/>
    <p:sldId id="3885" r:id="rId36"/>
    <p:sldId id="3886" r:id="rId37"/>
    <p:sldId id="3887" r:id="rId38"/>
    <p:sldId id="3888" r:id="rId39"/>
    <p:sldId id="3889" r:id="rId40"/>
    <p:sldId id="3890" r:id="rId41"/>
    <p:sldId id="3891" r:id="rId42"/>
    <p:sldId id="3892" r:id="rId43"/>
    <p:sldId id="3893" r:id="rId44"/>
    <p:sldId id="3894" r:id="rId45"/>
    <p:sldId id="3855" r:id="rId46"/>
    <p:sldId id="3895" r:id="rId47"/>
    <p:sldId id="3897" r:id="rId48"/>
    <p:sldId id="3898" r:id="rId49"/>
    <p:sldId id="3899" r:id="rId50"/>
    <p:sldId id="372" r:id="rId51"/>
    <p:sldId id="3900" r:id="rId52"/>
    <p:sldId id="3901" r:id="rId53"/>
    <p:sldId id="3902" r:id="rId54"/>
    <p:sldId id="3903" r:id="rId55"/>
    <p:sldId id="3904" r:id="rId56"/>
    <p:sldId id="3856" r:id="rId57"/>
    <p:sldId id="3905" r:id="rId58"/>
    <p:sldId id="3906" r:id="rId59"/>
    <p:sldId id="3907" r:id="rId60"/>
    <p:sldId id="3909" r:id="rId61"/>
    <p:sldId id="3910" r:id="rId62"/>
    <p:sldId id="3911" r:id="rId63"/>
    <p:sldId id="3912" r:id="rId64"/>
    <p:sldId id="3913" r:id="rId65"/>
    <p:sldId id="3914" r:id="rId66"/>
    <p:sldId id="3915" r:id="rId67"/>
    <p:sldId id="3917" r:id="rId68"/>
    <p:sldId id="3918" r:id="rId69"/>
    <p:sldId id="3919" r:id="rId70"/>
    <p:sldId id="3920" r:id="rId71"/>
    <p:sldId id="3921" r:id="rId72"/>
    <p:sldId id="3922" r:id="rId73"/>
    <p:sldId id="3923" r:id="rId74"/>
    <p:sldId id="3924" r:id="rId75"/>
    <p:sldId id="3925" r:id="rId76"/>
    <p:sldId id="3926" r:id="rId77"/>
    <p:sldId id="3927" r:id="rId78"/>
    <p:sldId id="3847" r:id="rId79"/>
  </p:sldIdLst>
  <p:sldSz cx="12192000" cy="6858000"/>
  <p:notesSz cx="6858000" cy="9144000"/>
  <p:embeddedFontLst>
    <p:embeddedFont>
      <p:font typeface="Avenir Next LT Pro" panose="020B0504020202020204" pitchFamily="34" charset="0"/>
      <p:regular r:id="rId82"/>
    </p:embeddedFont>
    <p:embeddedFont>
      <p:font typeface="Kanit" pitchFamily="2" charset="-34"/>
      <p:regular r:id="rId83"/>
      <p:bold r:id="rId84"/>
      <p:italic r:id="rId85"/>
      <p:boldItalic r:id="rId86"/>
    </p:embeddedFont>
    <p:embeddedFont>
      <p:font typeface="Sriracha" panose="00000500000000000000" pitchFamily="2" charset="-34"/>
      <p:regular r:id="rId87"/>
    </p:embeddedFont>
    <p:embeddedFont>
      <p:font typeface="TH Sarabun New" panose="020B0500040200020003" pitchFamily="34" charset="-34"/>
      <p:regular r:id="rId88"/>
      <p:bold r:id="rId89"/>
      <p:italic r:id="rId90"/>
      <p:boldItalic r:id="rId9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72275" autoAdjust="0"/>
  </p:normalViewPr>
  <p:slideViewPr>
    <p:cSldViewPr snapToGrid="0">
      <p:cViewPr varScale="1">
        <p:scale>
          <a:sx n="76" d="100"/>
          <a:sy n="76" d="100"/>
        </p:scale>
        <p:origin x="2124" y="96"/>
      </p:cViewPr>
      <p:guideLst/>
    </p:cSldViewPr>
  </p:slideViewPr>
  <p:outlineViewPr>
    <p:cViewPr>
      <p:scale>
        <a:sx n="33" d="100"/>
        <a:sy n="33" d="100"/>
      </p:scale>
      <p:origin x="0" y="-158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notesViewPr>
    <p:cSldViewPr snapToGrid="0">
      <p:cViewPr>
        <p:scale>
          <a:sx n="1" d="2"/>
          <a:sy n="1" d="2"/>
        </p:scale>
        <p:origin x="4632" y="81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font" Target="fonts/font3.fntdata"/><Relationship Id="rId89" Type="http://schemas.openxmlformats.org/officeDocument/2006/relationships/font" Target="fonts/font8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font" Target="fonts/font6.fntdata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font" Target="fonts/font1.fntdata"/><Relationship Id="rId90" Type="http://schemas.openxmlformats.org/officeDocument/2006/relationships/font" Target="fonts/font9.fntdata"/><Relationship Id="rId95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4.fntdata"/><Relationship Id="rId93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font" Target="fonts/font2.fntdata"/><Relationship Id="rId88" Type="http://schemas.openxmlformats.org/officeDocument/2006/relationships/font" Target="fonts/font7.fntdata"/><Relationship Id="rId91" Type="http://schemas.openxmlformats.org/officeDocument/2006/relationships/font" Target="fonts/font10.fntdata"/><Relationship Id="rId9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handoutMaster" Target="handoutMasters/handoutMaster1.xml"/><Relationship Id="rId86" Type="http://schemas.openxmlformats.org/officeDocument/2006/relationships/font" Target="fonts/font5.fntdata"/><Relationship Id="rId9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994AA-C437-4EF4-8BEF-0B832D7FA420}" type="datetimeFigureOut">
              <a:rPr lang="en-US" smtClean="0"/>
              <a:t>5/3/2025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F8EC8D-EF88-0275-F75C-A789924433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57874-EF65-4B61-B062-40C932C812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0CE03-6C3A-EB4D-A9B1-7EFD38B58412}" type="datetimeFigureOut">
              <a:rPr lang="en-US" smtClean="0"/>
              <a:t>5/3/2025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7D50D-BAA9-464B-B391-243138E078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9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229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 startAt="6"/>
            </a:pPr>
            <a:r>
              <a:rPr lang="en-US" dirty="0"/>
              <a:t>True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True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 True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False - </a:t>
            </a:r>
            <a:r>
              <a:rPr lang="th-TH" dirty="0"/>
              <a:t>ความถี่ของการปล่อยสารสื่อประสาทมีผลต่อความแรงของสัญญาณ </a:t>
            </a:r>
            <a:endParaRPr lang="en-US" dirty="0"/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 False - </a:t>
            </a:r>
            <a:r>
              <a:rPr lang="th-TH" dirty="0"/>
              <a:t>การสื่อสารระหว่างเซลล์ประสาทสามารถเป็นการสื่อสารสองทางได้</a:t>
            </a:r>
            <a:endParaRPr lang="en-US" dirty="0"/>
          </a:p>
          <a:p>
            <a:pPr marL="228600" indent="-228600">
              <a:buFont typeface="+mj-lt"/>
              <a:buAutoNum type="arabicPeriod" startAt="6"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964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False - </a:t>
            </a:r>
            <a:r>
              <a:rPr lang="th-TH" dirty="0"/>
              <a:t>เซลล์ประสาทมีรูปร่างหลากหลาย </a:t>
            </a: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True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True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True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False - </a:t>
            </a:r>
            <a:r>
              <a:rPr lang="th-TH" dirty="0"/>
              <a:t>การส่งสัญญาณเกิดขึ้นทั้งทางเคมีและไฟฟ้า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035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False - </a:t>
            </a:r>
            <a:r>
              <a:rPr lang="th-TH" dirty="0"/>
              <a:t>เซลล์ประสาทมีรูปร่างหลากหลาย </a:t>
            </a: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True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True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True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False - </a:t>
            </a:r>
            <a:r>
              <a:rPr lang="th-TH" dirty="0"/>
              <a:t>การส่งสัญญาณเกิดขึ้นทั้งทางเคมีและไฟฟ้า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012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False - </a:t>
            </a:r>
            <a:r>
              <a:rPr lang="th-TH" dirty="0"/>
              <a:t>เซลล์ประสาทมีรูปร่างหลากหลาย </a:t>
            </a: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True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True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True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False - </a:t>
            </a:r>
            <a:r>
              <a:rPr lang="th-TH" dirty="0"/>
              <a:t>การส่งสัญญาณเกิดขึ้นทั้งทางเคมีและไฟฟ้า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449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False - </a:t>
            </a:r>
            <a:r>
              <a:rPr lang="th-TH" dirty="0"/>
              <a:t>ความยืดหยุ่นของประสาทเกิดขึ้นได้ตลอดชีวิต แม้จะลดลงในวัยผู้ใหญ่ </a:t>
            </a: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True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False - </a:t>
            </a:r>
            <a:r>
              <a:rPr lang="th-TH" dirty="0"/>
              <a:t>สมองของผู้ใหญ่สามารถสร้างเซลล์ประสาทใหม่ได้ในบางบริเวณ เช่น ฮิปโปแคมปัส </a:t>
            </a: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True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 True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2585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 startAt="6"/>
            </a:pPr>
            <a:r>
              <a:rPr lang="en-US" dirty="0"/>
              <a:t>False - </a:t>
            </a:r>
            <a:r>
              <a:rPr lang="th-TH" dirty="0"/>
              <a:t>การนอนหลับมีความสำคัญต่อความยืดหยุ่นของประสาทและการเรียนรู้ </a:t>
            </a:r>
            <a:endParaRPr lang="en-US" dirty="0"/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True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False - </a:t>
            </a:r>
            <a:r>
              <a:rPr lang="th-TH" dirty="0"/>
              <a:t>ความเครียดเรื้อรังสามารถส่งผลลบต่อความยืดหยุ่นของประสาท </a:t>
            </a:r>
            <a:endParaRPr lang="en-US" dirty="0"/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True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False - </a:t>
            </a:r>
            <a:r>
              <a:rPr lang="th-TH" dirty="0"/>
              <a:t>ทั้งพันธุกรรมและสิ่งแวดล้อมมีผลต่อพัฒนาการด้านสติปัญญา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8362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229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919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True </a:t>
            </a:r>
          </a:p>
          <a:p>
            <a:r>
              <a:rPr lang="en-US" dirty="0"/>
              <a:t>2. True</a:t>
            </a:r>
          </a:p>
          <a:p>
            <a:r>
              <a:rPr lang="en-US" dirty="0"/>
              <a:t>3. True </a:t>
            </a:r>
          </a:p>
          <a:p>
            <a:r>
              <a:rPr lang="en-US" dirty="0"/>
              <a:t>4. True </a:t>
            </a:r>
          </a:p>
          <a:p>
            <a:r>
              <a:rPr lang="en-US" dirty="0"/>
              <a:t>5. True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216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 startAt="6"/>
            </a:pPr>
            <a:r>
              <a:rPr lang="da-DK" dirty="0"/>
              <a:t>False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da-DK" dirty="0"/>
              <a:t>True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da-DK" dirty="0"/>
              <a:t>True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False</a:t>
            </a:r>
            <a:r>
              <a:rPr lang="da-DK" dirty="0"/>
              <a:t>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True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826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61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False - </a:t>
            </a:r>
            <a:r>
              <a:rPr lang="th-TH" dirty="0"/>
              <a:t>สมองเป็นส่วนหนึ่งของระบบประสาท </a:t>
            </a: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True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False - </a:t>
            </a:r>
            <a:r>
              <a:rPr lang="th-TH" dirty="0"/>
              <a:t>สมองแบ่งออกเป็นส่วนต่างๆ ที่มีหน้าที่แตกต่างกัน </a:t>
            </a: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False - </a:t>
            </a:r>
            <a:r>
              <a:rPr lang="th-TH" dirty="0"/>
              <a:t>สมองพัฒนาจากด้านหลังมาสู่ด้านหน้า จากด้านล่างมาสู่ด้านบน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True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076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 startAt="6"/>
            </a:pPr>
            <a:r>
              <a:rPr lang="en-US" dirty="0"/>
              <a:t>False – </a:t>
            </a:r>
            <a:r>
              <a:rPr lang="th-TH" dirty="0"/>
              <a:t>สมองส่วนหน้าเป็นส่วนสุดท้ายของสมองที่พัฒนาอย่างสมบูรณ์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False - </a:t>
            </a:r>
            <a:r>
              <a:rPr lang="th-TH" dirty="0"/>
              <a:t>โครงสร้างหลักของสมองมีมาตั้งแต่แรกเกิด </a:t>
            </a:r>
            <a:endParaRPr lang="en-US" dirty="0"/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True 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False - </a:t>
            </a:r>
            <a:r>
              <a:rPr lang="th-TH" dirty="0"/>
              <a:t>การพัฒนาของสมองหลังแรกเกิดเกิดขึ้นอย่างรวดเร็วในช่วงปฐมวัย </a:t>
            </a:r>
            <a:endParaRPr lang="en-US" dirty="0"/>
          </a:p>
          <a:p>
            <a:pPr marL="228600" indent="-228600">
              <a:buFont typeface="+mj-lt"/>
              <a:buAutoNum type="arabicPeriod" startAt="6"/>
            </a:pPr>
            <a:r>
              <a:rPr lang="en-US" dirty="0"/>
              <a:t>False - </a:t>
            </a:r>
            <a:r>
              <a:rPr lang="th-TH" dirty="0"/>
              <a:t>การพัฒนาของสมองหลังแรกเกิดไม่ใช่เพียงการเพิ่มขนาดและน้ำหนัก แต่รวมถึงการเพิ่มการเชื่อมโยงระหว่างเซลล์สมองด้วย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417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ช-</a:t>
            </a:r>
          </a:p>
          <a:p>
            <a:r>
              <a:rPr lang="th-TH" dirty="0"/>
              <a:t>ที่เห็นเป็นลูกศรสีแดงนั้นคือกระแสประสาท ซึ่งเป็นสัญญานไฟฟ้า</a:t>
            </a:r>
          </a:p>
          <a:p>
            <a:r>
              <a:rPr lang="th-TH" dirty="0"/>
              <a:t>ไปกระตุ้นให้ปลายแอกซอนปล่อยสารส่งผ่านประสาทที่เห็นเป็นเม็ดสีแดงออกมา</a:t>
            </a:r>
          </a:p>
          <a:p>
            <a:endParaRPr lang="th-TH" dirty="0"/>
          </a:p>
          <a:p>
            <a:r>
              <a:rPr lang="th-TH" dirty="0"/>
              <a:t>สารส่งผ่านประสาทนี้จะวิ่งผ่าน</a:t>
            </a:r>
            <a:r>
              <a:rPr lang="th-TH" sz="1800" dirty="0">
                <a:solidFill>
                  <a:srgbClr val="0070C0"/>
                </a:solidFill>
              </a:rPr>
              <a:t>จุดประสานประสาทไปที่ตัวรับของเดนไดรต์ของเซลล์ประสาทอีกตัวหนึ่ง</a:t>
            </a:r>
          </a:p>
          <a:p>
            <a:r>
              <a:rPr lang="th-TH" sz="1800" dirty="0">
                <a:solidFill>
                  <a:srgbClr val="0070C0"/>
                </a:solidFill>
              </a:rPr>
              <a:t>ทำให้ตัวรับเปิดประตูให้สารเคมีที่เห็นเป็นเม็ดสีฟ้าเข้ามา</a:t>
            </a:r>
          </a:p>
          <a:p>
            <a:r>
              <a:rPr lang="th-TH" sz="1800" dirty="0">
                <a:solidFill>
                  <a:srgbClr val="0070C0"/>
                </a:solidFill>
              </a:rPr>
              <a:t>สารเคมีเม็ดสีฟ้านี้จะไปกระตุ้น  หรือยับยั้งการส่งต่อกระแสประสาทของเซลล์ประสาทตัวที่สอง</a:t>
            </a:r>
          </a:p>
          <a:p>
            <a:endParaRPr lang="th-TH" sz="18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48BC6-352A-4371-82DF-15C3134A3122}" type="slidenum">
              <a:rPr lang="th-TH" smtClean="0"/>
              <a:t>47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21738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False - </a:t>
            </a:r>
            <a:r>
              <a:rPr lang="th-TH" dirty="0"/>
              <a:t>เซลล์ประสาทมีรูปร่างหลากหลาย </a:t>
            </a: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True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True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True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False - </a:t>
            </a:r>
            <a:r>
              <a:rPr lang="th-TH" dirty="0"/>
              <a:t>การส่งสัญญาณเกิดขึ้นทั้งทางเคมีและไฟฟ้า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666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429764-E305-A48D-5244-9BCD20902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8286859"/>
            <a:chOff x="0" y="1"/>
            <a:chExt cx="12192000" cy="8286859"/>
          </a:xfrm>
        </p:grpSpPr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45F65CE3-2411-E8E5-B72E-F5CBEC4DDC55}"/>
                </a:ext>
              </a:extLst>
            </p:cNvPr>
            <p:cNvSpPr/>
            <p:nvPr userDrawn="1"/>
          </p:nvSpPr>
          <p:spPr>
            <a:xfrm>
              <a:off x="4000500" y="1087403"/>
              <a:ext cx="8191500" cy="5770597"/>
            </a:xfrm>
            <a:custGeom>
              <a:avLst/>
              <a:gdLst>
                <a:gd name="connsiteX0" fmla="*/ 4929467 w 8191500"/>
                <a:gd name="connsiteY0" fmla="*/ 0 h 5770597"/>
                <a:gd name="connsiteX1" fmla="*/ 8065066 w 8191500"/>
                <a:gd name="connsiteY1" fmla="*/ 1118513 h 5770597"/>
                <a:gd name="connsiteX2" fmla="*/ 8191500 w 8191500"/>
                <a:gd name="connsiteY2" fmla="*/ 1227339 h 5770597"/>
                <a:gd name="connsiteX3" fmla="*/ 8191500 w 8191500"/>
                <a:gd name="connsiteY3" fmla="*/ 5770597 h 5770597"/>
                <a:gd name="connsiteX4" fmla="*/ 79523 w 8191500"/>
                <a:gd name="connsiteY4" fmla="*/ 5770597 h 5770597"/>
                <a:gd name="connsiteX5" fmla="*/ 56799 w 8191500"/>
                <a:gd name="connsiteY5" fmla="*/ 5644158 h 5770597"/>
                <a:gd name="connsiteX6" fmla="*/ 0 w 8191500"/>
                <a:gd name="connsiteY6" fmla="*/ 4898209 h 5770597"/>
                <a:gd name="connsiteX7" fmla="*/ 4929467 w 8191500"/>
                <a:gd name="connsiteY7" fmla="*/ 0 h 577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91500" h="5770597">
                  <a:moveTo>
                    <a:pt x="4929467" y="0"/>
                  </a:moveTo>
                  <a:cubicBezTo>
                    <a:pt x="6120547" y="0"/>
                    <a:pt x="7212963" y="419755"/>
                    <a:pt x="8065066" y="1118513"/>
                  </a:cubicBezTo>
                  <a:lnTo>
                    <a:pt x="8191500" y="1227339"/>
                  </a:lnTo>
                  <a:lnTo>
                    <a:pt x="8191500" y="5770597"/>
                  </a:lnTo>
                  <a:lnTo>
                    <a:pt x="79523" y="5770597"/>
                  </a:lnTo>
                  <a:lnTo>
                    <a:pt x="56799" y="5644158"/>
                  </a:lnTo>
                  <a:cubicBezTo>
                    <a:pt x="19398" y="5400934"/>
                    <a:pt x="0" y="5151822"/>
                    <a:pt x="0" y="4898209"/>
                  </a:cubicBezTo>
                  <a:cubicBezTo>
                    <a:pt x="0" y="2193003"/>
                    <a:pt x="2206998" y="0"/>
                    <a:pt x="4929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B6B51B3-AA6C-9C5E-7032-5AEA05D459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06241" y="183933"/>
              <a:ext cx="0" cy="1597708"/>
            </a:xfrm>
            <a:prstGeom prst="line">
              <a:avLst/>
            </a:prstGeom>
            <a:ln w="127000" cap="rnd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: Shape 13">
              <a:extLst>
                <a:ext uri="{FF2B5EF4-FFF2-40B4-BE49-F238E27FC236}">
                  <a16:creationId xmlns:a16="http://schemas.microsoft.com/office/drawing/2014/main" id="{4F28561D-5B3C-F08A-F7B5-48E6B74EAEBD}"/>
                </a:ext>
              </a:extLst>
            </p:cNvPr>
            <p:cNvSpPr/>
            <p:nvPr userDrawn="1"/>
          </p:nvSpPr>
          <p:spPr>
            <a:xfrm>
              <a:off x="5292348" y="1"/>
              <a:ext cx="2279742" cy="1267785"/>
            </a:xfrm>
            <a:custGeom>
              <a:avLst/>
              <a:gdLst>
                <a:gd name="connsiteX0" fmla="*/ 0 w 2279742"/>
                <a:gd name="connsiteY0" fmla="*/ 0 h 1267785"/>
                <a:gd name="connsiteX1" fmla="*/ 138700 w 2279742"/>
                <a:gd name="connsiteY1" fmla="*/ 0 h 1267785"/>
                <a:gd name="connsiteX2" fmla="*/ 138700 w 2279742"/>
                <a:gd name="connsiteY2" fmla="*/ 1078193 h 1267785"/>
                <a:gd name="connsiteX3" fmla="*/ 2002733 w 2279742"/>
                <a:gd name="connsiteY3" fmla="*/ 0 h 1267785"/>
                <a:gd name="connsiteX4" fmla="*/ 2279742 w 2279742"/>
                <a:gd name="connsiteY4" fmla="*/ 0 h 1267785"/>
                <a:gd name="connsiteX5" fmla="*/ 104026 w 2279742"/>
                <a:gd name="connsiteY5" fmla="*/ 1258503 h 1267785"/>
                <a:gd name="connsiteX6" fmla="*/ 69351 w 2279742"/>
                <a:gd name="connsiteY6" fmla="*/ 1267785 h 1267785"/>
                <a:gd name="connsiteX7" fmla="*/ 0 w 2279742"/>
                <a:gd name="connsiteY7" fmla="*/ 1198436 h 1267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79742" h="1267785">
                  <a:moveTo>
                    <a:pt x="0" y="0"/>
                  </a:moveTo>
                  <a:lnTo>
                    <a:pt x="138700" y="0"/>
                  </a:lnTo>
                  <a:lnTo>
                    <a:pt x="138700" y="1078193"/>
                  </a:lnTo>
                  <a:lnTo>
                    <a:pt x="2002733" y="0"/>
                  </a:lnTo>
                  <a:lnTo>
                    <a:pt x="2279742" y="0"/>
                  </a:lnTo>
                  <a:lnTo>
                    <a:pt x="104026" y="1258503"/>
                  </a:lnTo>
                  <a:cubicBezTo>
                    <a:pt x="93484" y="1264595"/>
                    <a:pt x="81523" y="1267796"/>
                    <a:pt x="69351" y="1267785"/>
                  </a:cubicBezTo>
                  <a:cubicBezTo>
                    <a:pt x="31049" y="1267785"/>
                    <a:pt x="0" y="1236737"/>
                    <a:pt x="0" y="119843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5">
              <a:extLst>
                <a:ext uri="{FF2B5EF4-FFF2-40B4-BE49-F238E27FC236}">
                  <a16:creationId xmlns:a16="http://schemas.microsoft.com/office/drawing/2014/main" id="{7BD7FF70-44B7-E753-26CD-E228B56C2517}"/>
                </a:ext>
              </a:extLst>
            </p:cNvPr>
            <p:cNvSpPr/>
            <p:nvPr userDrawn="1"/>
          </p:nvSpPr>
          <p:spPr>
            <a:xfrm>
              <a:off x="10208695" y="1"/>
              <a:ext cx="1135066" cy="477997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F9EE857-93B9-ACF6-2AB4-2A29C4B94776}"/>
                </a:ext>
              </a:extLst>
            </p:cNvPr>
            <p:cNvSpPr/>
            <p:nvPr userDrawn="1"/>
          </p:nvSpPr>
          <p:spPr>
            <a:xfrm>
              <a:off x="1569044" y="514898"/>
              <a:ext cx="2393351" cy="232842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9">
              <a:extLst>
                <a:ext uri="{FF2B5EF4-FFF2-40B4-BE49-F238E27FC236}">
                  <a16:creationId xmlns:a16="http://schemas.microsoft.com/office/drawing/2014/main" id="{75030D84-5EEB-A095-3D43-0ED22BDB8406}"/>
                </a:ext>
              </a:extLst>
            </p:cNvPr>
            <p:cNvSpPr/>
            <p:nvPr userDrawn="1"/>
          </p:nvSpPr>
          <p:spPr>
            <a:xfrm flipH="1">
              <a:off x="0" y="2949740"/>
              <a:ext cx="1186451" cy="1771650"/>
            </a:xfrm>
            <a:custGeom>
              <a:avLst/>
              <a:gdLst>
                <a:gd name="connsiteX0" fmla="*/ 61913 w 1186451"/>
                <a:gd name="connsiteY0" fmla="*/ 0 h 1771650"/>
                <a:gd name="connsiteX1" fmla="*/ 1186451 w 1186451"/>
                <a:gd name="connsiteY1" fmla="*/ 0 h 1771650"/>
                <a:gd name="connsiteX2" fmla="*/ 1186451 w 1186451"/>
                <a:gd name="connsiteY2" fmla="*/ 123825 h 1771650"/>
                <a:gd name="connsiteX3" fmla="*/ 123825 w 1186451"/>
                <a:gd name="connsiteY3" fmla="*/ 123825 h 1771650"/>
                <a:gd name="connsiteX4" fmla="*/ 123825 w 1186451"/>
                <a:gd name="connsiteY4" fmla="*/ 1647825 h 1771650"/>
                <a:gd name="connsiteX5" fmla="*/ 1186451 w 1186451"/>
                <a:gd name="connsiteY5" fmla="*/ 1647825 h 1771650"/>
                <a:gd name="connsiteX6" fmla="*/ 1186451 w 1186451"/>
                <a:gd name="connsiteY6" fmla="*/ 1771650 h 1771650"/>
                <a:gd name="connsiteX7" fmla="*/ 61913 w 1186451"/>
                <a:gd name="connsiteY7" fmla="*/ 1771650 h 1771650"/>
                <a:gd name="connsiteX8" fmla="*/ 0 w 1186451"/>
                <a:gd name="connsiteY8" fmla="*/ 1709738 h 1771650"/>
                <a:gd name="connsiteX9" fmla="*/ 0 w 1186451"/>
                <a:gd name="connsiteY9" fmla="*/ 61913 h 1771650"/>
                <a:gd name="connsiteX10" fmla="*/ 61913 w 1186451"/>
                <a:gd name="connsiteY10" fmla="*/ 0 h 177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6451" h="1771650">
                  <a:moveTo>
                    <a:pt x="61913" y="0"/>
                  </a:moveTo>
                  <a:lnTo>
                    <a:pt x="1186451" y="0"/>
                  </a:lnTo>
                  <a:lnTo>
                    <a:pt x="1186451" y="123825"/>
                  </a:lnTo>
                  <a:lnTo>
                    <a:pt x="123825" y="123825"/>
                  </a:lnTo>
                  <a:lnTo>
                    <a:pt x="123825" y="1647825"/>
                  </a:lnTo>
                  <a:lnTo>
                    <a:pt x="1186451" y="1647825"/>
                  </a:lnTo>
                  <a:lnTo>
                    <a:pt x="1186451" y="1771650"/>
                  </a:lnTo>
                  <a:lnTo>
                    <a:pt x="61913" y="1771650"/>
                  </a:lnTo>
                  <a:cubicBezTo>
                    <a:pt x="27719" y="1771650"/>
                    <a:pt x="0" y="1743932"/>
                    <a:pt x="0" y="1709738"/>
                  </a:cubicBezTo>
                  <a:lnTo>
                    <a:pt x="0" y="61913"/>
                  </a:lnTo>
                  <a:cubicBezTo>
                    <a:pt x="0" y="27719"/>
                    <a:pt x="27719" y="0"/>
                    <a:pt x="6191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26E6DE3E-6851-19AD-2E60-22F006238173}"/>
                </a:ext>
              </a:extLst>
            </p:cNvPr>
            <p:cNvSpPr/>
            <p:nvPr userDrawn="1"/>
          </p:nvSpPr>
          <p:spPr>
            <a:xfrm rot="16200000">
              <a:off x="1539683" y="4203427"/>
              <a:ext cx="4083433" cy="4083433"/>
            </a:xfrm>
            <a:prstGeom prst="arc">
              <a:avLst/>
            </a:prstGeom>
            <a:ln w="127000" cap="rnd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84474" y="2949739"/>
            <a:ext cx="6261291" cy="2396686"/>
          </a:xfrm>
        </p:spPr>
        <p:txBody>
          <a:bodyPr anchor="b" anchorCtr="0">
            <a:noAutofit/>
          </a:bodyPr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246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FE4C84-13A1-72EA-6541-7C8FDDEA7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1563" y="5800859"/>
            <a:ext cx="692016" cy="692016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30468883-4E51-D3BD-E1C6-601ED9B6E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438747" flipV="1">
            <a:off x="7967025" y="2530995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111AEF3F-9A86-45CE-4817-E3E6863DC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1764789" y="390570"/>
            <a:ext cx="437721" cy="797078"/>
          </a:xfrm>
          <a:custGeom>
            <a:avLst/>
            <a:gdLst>
              <a:gd name="connsiteX0" fmla="*/ 28069 w 437721"/>
              <a:gd name="connsiteY0" fmla="*/ 0 h 797078"/>
              <a:gd name="connsiteX1" fmla="*/ 437721 w 437721"/>
              <a:gd name="connsiteY1" fmla="*/ 398539 h 797078"/>
              <a:gd name="connsiteX2" fmla="*/ 28069 w 437721"/>
              <a:gd name="connsiteY2" fmla="*/ 797078 h 797078"/>
              <a:gd name="connsiteX3" fmla="*/ 0 w 437721"/>
              <a:gd name="connsiteY3" fmla="*/ 794325 h 797078"/>
              <a:gd name="connsiteX4" fmla="*/ 0 w 437721"/>
              <a:gd name="connsiteY4" fmla="*/ 2753 h 797078"/>
              <a:gd name="connsiteX5" fmla="*/ 28069 w 437721"/>
              <a:gd name="connsiteY5" fmla="*/ 0 h 79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7721" h="797078">
                <a:moveTo>
                  <a:pt x="28069" y="0"/>
                </a:moveTo>
                <a:cubicBezTo>
                  <a:pt x="254314" y="0"/>
                  <a:pt x="437721" y="178432"/>
                  <a:pt x="437721" y="398539"/>
                </a:cubicBezTo>
                <a:cubicBezTo>
                  <a:pt x="437721" y="618646"/>
                  <a:pt x="254314" y="797078"/>
                  <a:pt x="28069" y="797078"/>
                </a:cubicBezTo>
                <a:lnTo>
                  <a:pt x="0" y="794325"/>
                </a:lnTo>
                <a:lnTo>
                  <a:pt x="0" y="2753"/>
                </a:lnTo>
                <a:lnTo>
                  <a:pt x="2806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5A792C8-BB21-CDAF-668C-C1EFF45540C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8200" y="1825625"/>
            <a:ext cx="6934200" cy="4297680"/>
          </a:xfr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>
              <a:spcBef>
                <a:spcPts val="500"/>
              </a:spcBef>
              <a:spcAft>
                <a:spcPts val="800"/>
              </a:spcAft>
              <a:buClr>
                <a:schemeClr val="accent2"/>
              </a:buClr>
              <a:defRPr sz="1800"/>
            </a:lvl2pPr>
            <a:lvl3pPr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spcBef>
                <a:spcPts val="1000"/>
              </a:spcBef>
              <a:buClr>
                <a:schemeClr val="accent2"/>
              </a:buClr>
              <a:defRPr sz="1800"/>
            </a:lvl4pPr>
            <a:lvl5pPr>
              <a:spcBef>
                <a:spcPts val="1000"/>
              </a:spcBef>
              <a:buClr>
                <a:schemeClr val="accent2"/>
              </a:buClr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sz="1800" dirty="0">
              <a:latin typeface="Avenir Next LT Pro" panose="020B0504020202020204" pitchFamily="34" charset="77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903029" y="1825625"/>
            <a:ext cx="3450771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7429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3pPr>
            <a:lvl4pPr marL="15430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4pPr>
            <a:lvl5pPr marL="20002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03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199" y="1825625"/>
            <a:ext cx="10515600" cy="429768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626099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B7232D-F1A6-B6C3-3BBF-E834CC7CD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5930138" cy="6858001"/>
            <a:chOff x="0" y="-1"/>
            <a:chExt cx="5930138" cy="685800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D306340-6BFD-FE3D-535B-B59C1C44EDDA}"/>
                </a:ext>
              </a:extLst>
            </p:cNvPr>
            <p:cNvSpPr/>
            <p:nvPr userDrawn="1"/>
          </p:nvSpPr>
          <p:spPr>
            <a:xfrm>
              <a:off x="383877" y="778462"/>
              <a:ext cx="5315035" cy="53150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id="{338E6C4B-ABF3-8B7E-8DCF-A93F69C712B1}"/>
                </a:ext>
              </a:extLst>
            </p:cNvPr>
            <p:cNvSpPr/>
            <p:nvPr userDrawn="1"/>
          </p:nvSpPr>
          <p:spPr>
            <a:xfrm flipH="1">
              <a:off x="530529" y="0"/>
              <a:ext cx="1155142" cy="591009"/>
            </a:xfrm>
            <a:custGeom>
              <a:avLst/>
              <a:gdLst>
                <a:gd name="connsiteX0" fmla="*/ 1355 w 1155142"/>
                <a:gd name="connsiteY0" fmla="*/ 0 h 591009"/>
                <a:gd name="connsiteX1" fmla="*/ 1153787 w 1155142"/>
                <a:gd name="connsiteY1" fmla="*/ 0 h 591009"/>
                <a:gd name="connsiteX2" fmla="*/ 1155142 w 1155142"/>
                <a:gd name="connsiteY2" fmla="*/ 13438 h 591009"/>
                <a:gd name="connsiteX3" fmla="*/ 577571 w 1155142"/>
                <a:gd name="connsiteY3" fmla="*/ 591009 h 591009"/>
                <a:gd name="connsiteX4" fmla="*/ 0 w 1155142"/>
                <a:gd name="connsiteY4" fmla="*/ 13438 h 59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5142" h="591009">
                  <a:moveTo>
                    <a:pt x="1355" y="0"/>
                  </a:moveTo>
                  <a:lnTo>
                    <a:pt x="1153787" y="0"/>
                  </a:lnTo>
                  <a:lnTo>
                    <a:pt x="1155142" y="13438"/>
                  </a:lnTo>
                  <a:cubicBezTo>
                    <a:pt x="1155142" y="332422"/>
                    <a:pt x="896555" y="591009"/>
                    <a:pt x="577571" y="591009"/>
                  </a:cubicBezTo>
                  <a:cubicBezTo>
                    <a:pt x="258587" y="591009"/>
                    <a:pt x="0" y="332422"/>
                    <a:pt x="0" y="134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3">
              <a:extLst>
                <a:ext uri="{FF2B5EF4-FFF2-40B4-BE49-F238E27FC236}">
                  <a16:creationId xmlns:a16="http://schemas.microsoft.com/office/drawing/2014/main" id="{6F90F99F-B12A-E8F9-5A86-D76B201D6308}"/>
                </a:ext>
              </a:extLst>
            </p:cNvPr>
            <p:cNvSpPr/>
            <p:nvPr userDrawn="1"/>
          </p:nvSpPr>
          <p:spPr>
            <a:xfrm flipH="1">
              <a:off x="3961511" y="-1"/>
              <a:ext cx="1737401" cy="959536"/>
            </a:xfrm>
            <a:custGeom>
              <a:avLst/>
              <a:gdLst>
                <a:gd name="connsiteX0" fmla="*/ 0 w 1737401"/>
                <a:gd name="connsiteY0" fmla="*/ 0 h 959536"/>
                <a:gd name="connsiteX1" fmla="*/ 123825 w 1737401"/>
                <a:gd name="connsiteY1" fmla="*/ 0 h 959536"/>
                <a:gd name="connsiteX2" fmla="*/ 123825 w 1737401"/>
                <a:gd name="connsiteY2" fmla="*/ 790277 h 959536"/>
                <a:gd name="connsiteX3" fmla="*/ 1490095 w 1737401"/>
                <a:gd name="connsiteY3" fmla="*/ 0 h 959536"/>
                <a:gd name="connsiteX4" fmla="*/ 1737401 w 1737401"/>
                <a:gd name="connsiteY4" fmla="*/ 0 h 959536"/>
                <a:gd name="connsiteX5" fmla="*/ 92869 w 1737401"/>
                <a:gd name="connsiteY5" fmla="*/ 951249 h 959536"/>
                <a:gd name="connsiteX6" fmla="*/ 61913 w 1737401"/>
                <a:gd name="connsiteY6" fmla="*/ 959536 h 959536"/>
                <a:gd name="connsiteX7" fmla="*/ 0 w 1737401"/>
                <a:gd name="connsiteY7" fmla="*/ 897624 h 9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7401" h="959536">
                  <a:moveTo>
                    <a:pt x="0" y="0"/>
                  </a:moveTo>
                  <a:lnTo>
                    <a:pt x="123825" y="0"/>
                  </a:lnTo>
                  <a:lnTo>
                    <a:pt x="123825" y="790277"/>
                  </a:lnTo>
                  <a:lnTo>
                    <a:pt x="1490095" y="0"/>
                  </a:lnTo>
                  <a:lnTo>
                    <a:pt x="1737401" y="0"/>
                  </a:lnTo>
                  <a:lnTo>
                    <a:pt x="92869" y="951249"/>
                  </a:lnTo>
                  <a:cubicBezTo>
                    <a:pt x="83458" y="956688"/>
                    <a:pt x="72780" y="959546"/>
                    <a:pt x="61913" y="959536"/>
                  </a:cubicBezTo>
                  <a:cubicBezTo>
                    <a:pt x="27719" y="959536"/>
                    <a:pt x="0" y="931818"/>
                    <a:pt x="0" y="897624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5">
              <a:extLst>
                <a:ext uri="{FF2B5EF4-FFF2-40B4-BE49-F238E27FC236}">
                  <a16:creationId xmlns:a16="http://schemas.microsoft.com/office/drawing/2014/main" id="{BFA99EFE-81BC-95EA-FA61-B7199AD98A74}"/>
                </a:ext>
              </a:extLst>
            </p:cNvPr>
            <p:cNvSpPr/>
            <p:nvPr userDrawn="1"/>
          </p:nvSpPr>
          <p:spPr>
            <a:xfrm flipH="1">
              <a:off x="0" y="2936831"/>
              <a:ext cx="159741" cy="552996"/>
            </a:xfrm>
            <a:custGeom>
              <a:avLst/>
              <a:gdLst>
                <a:gd name="connsiteX0" fmla="*/ 159741 w 159741"/>
                <a:gd name="connsiteY0" fmla="*/ 0 h 552996"/>
                <a:gd name="connsiteX1" fmla="*/ 159741 w 159741"/>
                <a:gd name="connsiteY1" fmla="*/ 552996 h 552996"/>
                <a:gd name="connsiteX2" fmla="*/ 141849 w 159741"/>
                <a:gd name="connsiteY2" fmla="*/ 543285 h 552996"/>
                <a:gd name="connsiteX3" fmla="*/ 0 w 159741"/>
                <a:gd name="connsiteY3" fmla="*/ 276498 h 552996"/>
                <a:gd name="connsiteX4" fmla="*/ 141849 w 159741"/>
                <a:gd name="connsiteY4" fmla="*/ 9711 h 552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1" h="552996">
                  <a:moveTo>
                    <a:pt x="159741" y="0"/>
                  </a:moveTo>
                  <a:lnTo>
                    <a:pt x="159741" y="552996"/>
                  </a:lnTo>
                  <a:lnTo>
                    <a:pt x="141849" y="543285"/>
                  </a:lnTo>
                  <a:cubicBezTo>
                    <a:pt x="56268" y="485467"/>
                    <a:pt x="0" y="387554"/>
                    <a:pt x="0" y="276498"/>
                  </a:cubicBezTo>
                  <a:cubicBezTo>
                    <a:pt x="0" y="165443"/>
                    <a:pt x="56268" y="67529"/>
                    <a:pt x="141849" y="9711"/>
                  </a:cubicBezTo>
                  <a:close/>
                </a:path>
              </a:pathLst>
            </a:custGeom>
            <a:solidFill>
              <a:schemeClr val="accent4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7">
              <a:extLst>
                <a:ext uri="{FF2B5EF4-FFF2-40B4-BE49-F238E27FC236}">
                  <a16:creationId xmlns:a16="http://schemas.microsoft.com/office/drawing/2014/main" id="{DD9FC028-D877-28FE-C646-DBD85D932641}"/>
                </a:ext>
              </a:extLst>
            </p:cNvPr>
            <p:cNvSpPr/>
            <p:nvPr userDrawn="1"/>
          </p:nvSpPr>
          <p:spPr>
            <a:xfrm flipH="1">
              <a:off x="0" y="5835649"/>
              <a:ext cx="1548180" cy="1022351"/>
            </a:xfrm>
            <a:custGeom>
              <a:avLst/>
              <a:gdLst>
                <a:gd name="connsiteX0" fmla="*/ 61913 w 1548180"/>
                <a:gd name="connsiteY0" fmla="*/ 0 h 1022351"/>
                <a:gd name="connsiteX1" fmla="*/ 1548180 w 1548180"/>
                <a:gd name="connsiteY1" fmla="*/ 0 h 1022351"/>
                <a:gd name="connsiteX2" fmla="*/ 1548180 w 1548180"/>
                <a:gd name="connsiteY2" fmla="*/ 123825 h 1022351"/>
                <a:gd name="connsiteX3" fmla="*/ 123825 w 1548180"/>
                <a:gd name="connsiteY3" fmla="*/ 123825 h 1022351"/>
                <a:gd name="connsiteX4" fmla="*/ 123825 w 1548180"/>
                <a:gd name="connsiteY4" fmla="*/ 1022351 h 1022351"/>
                <a:gd name="connsiteX5" fmla="*/ 0 w 1548180"/>
                <a:gd name="connsiteY5" fmla="*/ 1022351 h 1022351"/>
                <a:gd name="connsiteX6" fmla="*/ 0 w 1548180"/>
                <a:gd name="connsiteY6" fmla="*/ 61913 h 1022351"/>
                <a:gd name="connsiteX7" fmla="*/ 61913 w 1548180"/>
                <a:gd name="connsiteY7" fmla="*/ 0 h 1022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8180" h="1022351">
                  <a:moveTo>
                    <a:pt x="61913" y="0"/>
                  </a:moveTo>
                  <a:lnTo>
                    <a:pt x="1548180" y="0"/>
                  </a:lnTo>
                  <a:lnTo>
                    <a:pt x="1548180" y="123825"/>
                  </a:lnTo>
                  <a:lnTo>
                    <a:pt x="123825" y="123825"/>
                  </a:lnTo>
                  <a:lnTo>
                    <a:pt x="123825" y="1022351"/>
                  </a:lnTo>
                  <a:lnTo>
                    <a:pt x="0" y="1022351"/>
                  </a:lnTo>
                  <a:lnTo>
                    <a:pt x="0" y="61913"/>
                  </a:lnTo>
                  <a:cubicBezTo>
                    <a:pt x="0" y="27719"/>
                    <a:pt x="27719" y="0"/>
                    <a:pt x="6191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21">
              <a:extLst>
                <a:ext uri="{FF2B5EF4-FFF2-40B4-BE49-F238E27FC236}">
                  <a16:creationId xmlns:a16="http://schemas.microsoft.com/office/drawing/2014/main" id="{AA0AFFE9-F0C2-BDA0-BF87-9977706AB6A8}"/>
                </a:ext>
              </a:extLst>
            </p:cNvPr>
            <p:cNvSpPr/>
            <p:nvPr userDrawn="1"/>
          </p:nvSpPr>
          <p:spPr>
            <a:xfrm flipH="1">
              <a:off x="4364198" y="6258755"/>
              <a:ext cx="1565940" cy="599245"/>
            </a:xfrm>
            <a:custGeom>
              <a:avLst/>
              <a:gdLst>
                <a:gd name="connsiteX0" fmla="*/ 782970 w 1565940"/>
                <a:gd name="connsiteY0" fmla="*/ 0 h 599245"/>
                <a:gd name="connsiteX1" fmla="*/ 1528042 w 1565940"/>
                <a:gd name="connsiteY1" fmla="*/ 480469 h 599245"/>
                <a:gd name="connsiteX2" fmla="*/ 1565940 w 1565940"/>
                <a:gd name="connsiteY2" fmla="*/ 599245 h 599245"/>
                <a:gd name="connsiteX3" fmla="*/ 0 w 1565940"/>
                <a:gd name="connsiteY3" fmla="*/ 599245 h 599245"/>
                <a:gd name="connsiteX4" fmla="*/ 37898 w 1565940"/>
                <a:gd name="connsiteY4" fmla="*/ 480469 h 599245"/>
                <a:gd name="connsiteX5" fmla="*/ 782970 w 1565940"/>
                <a:gd name="connsiteY5" fmla="*/ 0 h 59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5940" h="599245">
                  <a:moveTo>
                    <a:pt x="782970" y="0"/>
                  </a:moveTo>
                  <a:cubicBezTo>
                    <a:pt x="1117910" y="0"/>
                    <a:pt x="1405287" y="198118"/>
                    <a:pt x="1528042" y="480469"/>
                  </a:cubicBezTo>
                  <a:lnTo>
                    <a:pt x="1565940" y="599245"/>
                  </a:lnTo>
                  <a:lnTo>
                    <a:pt x="0" y="599245"/>
                  </a:lnTo>
                  <a:lnTo>
                    <a:pt x="37898" y="480469"/>
                  </a:lnTo>
                  <a:cubicBezTo>
                    <a:pt x="160653" y="198118"/>
                    <a:pt x="448030" y="0"/>
                    <a:pt x="782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76" y="764502"/>
            <a:ext cx="5315035" cy="5328996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05455" y="755171"/>
            <a:ext cx="4619937" cy="5315035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400"/>
            </a:lvl1pPr>
            <a:lvl2pPr marL="800100" indent="-3429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967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B9AB79-4641-416F-884A-EED844C73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9120E7-913C-4210-A2AF-1AAA4290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D5A27-DE28-4722-96C6-FA9A02BFE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ADD8A-38DA-4743-ABB7-7C5D0A6500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80519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E96D25F-53A2-6217-84B4-7EB874F0B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89189" y="941148"/>
            <a:ext cx="11182430" cy="4797821"/>
            <a:chOff x="489189" y="941148"/>
            <a:chExt cx="11182430" cy="479782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50FA62D-C8AE-52B8-1712-6116756D1A83}"/>
                </a:ext>
              </a:extLst>
            </p:cNvPr>
            <p:cNvSpPr/>
            <p:nvPr userDrawn="1"/>
          </p:nvSpPr>
          <p:spPr>
            <a:xfrm>
              <a:off x="489189" y="1119031"/>
              <a:ext cx="4619938" cy="4619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1D2D6A01-57CF-3C0B-968C-E5A8FD352320}"/>
                </a:ext>
              </a:extLst>
            </p:cNvPr>
            <p:cNvSpPr/>
            <p:nvPr userDrawn="1"/>
          </p:nvSpPr>
          <p:spPr>
            <a:xfrm rot="19809111">
              <a:off x="8683720" y="941148"/>
              <a:ext cx="2987899" cy="2987899"/>
            </a:xfrm>
            <a:prstGeom prst="arc">
              <a:avLst>
                <a:gd name="adj1" fmla="val 15817365"/>
                <a:gd name="adj2" fmla="val 1781380"/>
              </a:avLst>
            </a:prstGeom>
            <a:ln w="127000" cap="rnd">
              <a:solidFill>
                <a:schemeClr val="accent4"/>
              </a:solidFill>
              <a:prstDash val="dash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10BEFAA-C349-7DB1-1827-0FA48A430AD8}"/>
                </a:ext>
              </a:extLst>
            </p:cNvPr>
            <p:cNvSpPr/>
            <p:nvPr userDrawn="1"/>
          </p:nvSpPr>
          <p:spPr>
            <a:xfrm>
              <a:off x="910048" y="4780992"/>
              <a:ext cx="546100" cy="546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957" y="1119031"/>
            <a:ext cx="4384736" cy="4619938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01708" y="554942"/>
            <a:ext cx="5552091" cy="576822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400"/>
            </a:lvl1pPr>
            <a:lvl2pPr marL="800100" indent="-3429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438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EF93C3C-09E9-6CD0-EF4B-6DE09539EE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9011782 w 12192000"/>
              <a:gd name="connsiteY0" fmla="*/ 4817511 h 6858000"/>
              <a:gd name="connsiteX1" fmla="*/ 8937059 w 12192000"/>
              <a:gd name="connsiteY1" fmla="*/ 4972626 h 6858000"/>
              <a:gd name="connsiteX2" fmla="*/ 8588084 w 12192000"/>
              <a:gd name="connsiteY2" fmla="*/ 5489438 h 6858000"/>
              <a:gd name="connsiteX3" fmla="*/ 8565206 w 12192000"/>
              <a:gd name="connsiteY3" fmla="*/ 5514611 h 6858000"/>
              <a:gd name="connsiteX4" fmla="*/ 8569944 w 12192000"/>
              <a:gd name="connsiteY4" fmla="*/ 5520198 h 6858000"/>
              <a:gd name="connsiteX5" fmla="*/ 8878607 w 12192000"/>
              <a:gd name="connsiteY5" fmla="*/ 5644582 h 6858000"/>
              <a:gd name="connsiteX6" fmla="*/ 9315123 w 12192000"/>
              <a:gd name="connsiteY6" fmla="*/ 5219907 h 6858000"/>
              <a:gd name="connsiteX7" fmla="*/ 9048519 w 12192000"/>
              <a:gd name="connsiteY7" fmla="*/ 4828605 h 6858000"/>
              <a:gd name="connsiteX8" fmla="*/ 6096000 w 12192000"/>
              <a:gd name="connsiteY8" fmla="*/ 200625 h 6858000"/>
              <a:gd name="connsiteX9" fmla="*/ 2867625 w 12192000"/>
              <a:gd name="connsiteY9" fmla="*/ 3429000 h 6858000"/>
              <a:gd name="connsiteX10" fmla="*/ 6096000 w 12192000"/>
              <a:gd name="connsiteY10" fmla="*/ 6657375 h 6858000"/>
              <a:gd name="connsiteX11" fmla="*/ 9324375 w 12192000"/>
              <a:gd name="connsiteY11" fmla="*/ 3429000 h 6858000"/>
              <a:gd name="connsiteX12" fmla="*/ 6096000 w 12192000"/>
              <a:gd name="connsiteY12" fmla="*/ 200625 h 6858000"/>
              <a:gd name="connsiteX13" fmla="*/ 0 w 12192000"/>
              <a:gd name="connsiteY13" fmla="*/ 0 h 6858000"/>
              <a:gd name="connsiteX14" fmla="*/ 12192000 w 12192000"/>
              <a:gd name="connsiteY14" fmla="*/ 0 h 6858000"/>
              <a:gd name="connsiteX15" fmla="*/ 12192000 w 12192000"/>
              <a:gd name="connsiteY15" fmla="*/ 6858000 h 6858000"/>
              <a:gd name="connsiteX16" fmla="*/ 0 w 12192000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6858000">
                <a:moveTo>
                  <a:pt x="9011782" y="4817511"/>
                </a:moveTo>
                <a:lnTo>
                  <a:pt x="8937059" y="4972626"/>
                </a:lnTo>
                <a:cubicBezTo>
                  <a:pt x="8837255" y="5156349"/>
                  <a:pt x="8720206" y="5329344"/>
                  <a:pt x="8588084" y="5489438"/>
                </a:cubicBezTo>
                <a:lnTo>
                  <a:pt x="8565206" y="5514611"/>
                </a:lnTo>
                <a:lnTo>
                  <a:pt x="8569944" y="5520198"/>
                </a:lnTo>
                <a:cubicBezTo>
                  <a:pt x="8648938" y="5597049"/>
                  <a:pt x="8758066" y="5644582"/>
                  <a:pt x="8878607" y="5644582"/>
                </a:cubicBezTo>
                <a:cubicBezTo>
                  <a:pt x="9119688" y="5644582"/>
                  <a:pt x="9315123" y="5454449"/>
                  <a:pt x="9315123" y="5219907"/>
                </a:cubicBezTo>
                <a:cubicBezTo>
                  <a:pt x="9315123" y="5044001"/>
                  <a:pt x="9205191" y="4893074"/>
                  <a:pt x="9048519" y="4828605"/>
                </a:cubicBezTo>
                <a:close/>
                <a:moveTo>
                  <a:pt x="6096000" y="200625"/>
                </a:moveTo>
                <a:cubicBezTo>
                  <a:pt x="4313018" y="200625"/>
                  <a:pt x="2867625" y="1646018"/>
                  <a:pt x="2867625" y="3429000"/>
                </a:cubicBezTo>
                <a:cubicBezTo>
                  <a:pt x="2867625" y="5211982"/>
                  <a:pt x="4313018" y="6657375"/>
                  <a:pt x="6096000" y="6657375"/>
                </a:cubicBezTo>
                <a:cubicBezTo>
                  <a:pt x="7878982" y="6657375"/>
                  <a:pt x="9324375" y="5211982"/>
                  <a:pt x="9324375" y="3429000"/>
                </a:cubicBezTo>
                <a:cubicBezTo>
                  <a:pt x="9324375" y="1646018"/>
                  <a:pt x="7878982" y="200625"/>
                  <a:pt x="6096000" y="200625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D5C3C4BD-DFDB-76B4-17CA-7DA4D17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9366740" flipV="1">
            <a:off x="2557952" y="-89828"/>
            <a:ext cx="7173200" cy="7173200"/>
          </a:xfrm>
          <a:prstGeom prst="arc">
            <a:avLst>
              <a:gd name="adj1" fmla="val 16200000"/>
              <a:gd name="adj2" fmla="val 20401595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B04B61C-6467-D51D-0AF4-5C7D05F36C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68168" y="923544"/>
            <a:ext cx="6455664" cy="5010912"/>
          </a:xfrm>
          <a:prstGeom prst="rect">
            <a:avLst/>
          </a:prstGeom>
          <a:noFill/>
        </p:spPr>
        <p:txBody>
          <a:bodyPr lIns="0" rIns="0">
            <a:normAutofit/>
          </a:bodyPr>
          <a:lstStyle>
            <a:lvl1pPr algn="ctr">
              <a:defRPr sz="6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7A19F4B-D154-3EB2-F86A-9A63283A3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8565206" y="4817511"/>
            <a:ext cx="749917" cy="827071"/>
          </a:xfrm>
          <a:custGeom>
            <a:avLst/>
            <a:gdLst>
              <a:gd name="connsiteX0" fmla="*/ 446576 w 749917"/>
              <a:gd name="connsiteY0" fmla="*/ 0 h 827071"/>
              <a:gd name="connsiteX1" fmla="*/ 483313 w 749917"/>
              <a:gd name="connsiteY1" fmla="*/ 11094 h 827071"/>
              <a:gd name="connsiteX2" fmla="*/ 749917 w 749917"/>
              <a:gd name="connsiteY2" fmla="*/ 402396 h 827071"/>
              <a:gd name="connsiteX3" fmla="*/ 313401 w 749917"/>
              <a:gd name="connsiteY3" fmla="*/ 827071 h 827071"/>
              <a:gd name="connsiteX4" fmla="*/ 4738 w 749917"/>
              <a:gd name="connsiteY4" fmla="*/ 702687 h 827071"/>
              <a:gd name="connsiteX5" fmla="*/ 0 w 749917"/>
              <a:gd name="connsiteY5" fmla="*/ 697100 h 827071"/>
              <a:gd name="connsiteX6" fmla="*/ 22878 w 749917"/>
              <a:gd name="connsiteY6" fmla="*/ 671927 h 827071"/>
              <a:gd name="connsiteX7" fmla="*/ 371853 w 749917"/>
              <a:gd name="connsiteY7" fmla="*/ 155115 h 827071"/>
              <a:gd name="connsiteX8" fmla="*/ 446576 w 749917"/>
              <a:gd name="connsiteY8" fmla="*/ 0 h 827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9917" h="827071">
                <a:moveTo>
                  <a:pt x="446576" y="0"/>
                </a:moveTo>
                <a:lnTo>
                  <a:pt x="483313" y="11094"/>
                </a:lnTo>
                <a:cubicBezTo>
                  <a:pt x="639985" y="75563"/>
                  <a:pt x="749917" y="226490"/>
                  <a:pt x="749917" y="402396"/>
                </a:cubicBezTo>
                <a:cubicBezTo>
                  <a:pt x="749917" y="636938"/>
                  <a:pt x="554482" y="827071"/>
                  <a:pt x="313401" y="827071"/>
                </a:cubicBezTo>
                <a:cubicBezTo>
                  <a:pt x="192860" y="827071"/>
                  <a:pt x="83732" y="779538"/>
                  <a:pt x="4738" y="702687"/>
                </a:cubicBezTo>
                <a:lnTo>
                  <a:pt x="0" y="697100"/>
                </a:lnTo>
                <a:lnTo>
                  <a:pt x="22878" y="671927"/>
                </a:lnTo>
                <a:cubicBezTo>
                  <a:pt x="155000" y="511833"/>
                  <a:pt x="272049" y="338838"/>
                  <a:pt x="371853" y="155115"/>
                </a:cubicBezTo>
                <a:lnTo>
                  <a:pt x="4465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2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4803"/>
            <a:ext cx="10515600" cy="1472974"/>
          </a:xfrm>
        </p:spPr>
        <p:txBody>
          <a:bodyPr anchor="ctr" anchorCtr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3FB7D8D-37C3-E089-EC02-FB49A13CBE1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1838099"/>
            <a:ext cx="8012113" cy="4284889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800"/>
            </a:lvl1pPr>
            <a:lvl2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600"/>
            </a:lvl2pPr>
            <a:lvl3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400"/>
            </a:lvl3pPr>
            <a:lvl4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200"/>
            </a:lvl4pPr>
            <a:lvl5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: Shape 14">
            <a:extLst>
              <a:ext uri="{FF2B5EF4-FFF2-40B4-BE49-F238E27FC236}">
                <a16:creationId xmlns:a16="http://schemas.microsoft.com/office/drawing/2014/main" id="{438B6FA2-AF11-618E-2B1A-38BF083DF3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-381048" y="5144407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13">
            <a:extLst>
              <a:ext uri="{FF2B5EF4-FFF2-40B4-BE49-F238E27FC236}">
                <a16:creationId xmlns:a16="http://schemas.microsoft.com/office/drawing/2014/main" id="{A269A8D8-A4AE-CEFF-E928-7DB1CFB3E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9">
            <a:extLst>
              <a:ext uri="{FF2B5EF4-FFF2-40B4-BE49-F238E27FC236}">
                <a16:creationId xmlns:a16="http://schemas.microsoft.com/office/drawing/2014/main" id="{15418837-E689-97BE-9FAD-FEDBD599E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1109434" y="3527042"/>
            <a:ext cx="1082566" cy="1616525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894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DF76A42-387B-8D66-1214-D40462070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40621" y="704193"/>
            <a:ext cx="2296455" cy="229645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2ACE818-46EF-547E-9315-A84948303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7652" y="0"/>
            <a:ext cx="8798419" cy="6816262"/>
            <a:chOff x="577652" y="-28502"/>
            <a:chExt cx="8798419" cy="681626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9644D21-8793-9A96-F305-5D20EE342B26}"/>
                </a:ext>
              </a:extLst>
            </p:cNvPr>
            <p:cNvSpPr/>
            <p:nvPr userDrawn="1"/>
          </p:nvSpPr>
          <p:spPr>
            <a:xfrm>
              <a:off x="2815929" y="148929"/>
              <a:ext cx="6560142" cy="65601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DF8D7AEF-C845-09F0-F31C-20B32BBA1EBA}"/>
                </a:ext>
              </a:extLst>
            </p:cNvPr>
            <p:cNvSpPr/>
            <p:nvPr userDrawn="1"/>
          </p:nvSpPr>
          <p:spPr>
            <a:xfrm rot="9222429" flipV="1">
              <a:off x="2494119" y="-28502"/>
              <a:ext cx="6816262" cy="6816262"/>
            </a:xfrm>
            <a:prstGeom prst="arc">
              <a:avLst>
                <a:gd name="adj1" fmla="val 16200000"/>
                <a:gd name="adj2" fmla="val 20093138"/>
              </a:avLst>
            </a:prstGeom>
            <a:ln w="127000" cap="rnd">
              <a:solidFill>
                <a:schemeClr val="accent4">
                  <a:alpha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F9D44CB-887B-C74D-3E96-5607E84DAEFF}"/>
                </a:ext>
              </a:extLst>
            </p:cNvPr>
            <p:cNvSpPr/>
            <p:nvPr userDrawn="1"/>
          </p:nvSpPr>
          <p:spPr>
            <a:xfrm>
              <a:off x="577652" y="1085116"/>
              <a:ext cx="759403" cy="73880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9">
            <a:extLst>
              <a:ext uri="{FF2B5EF4-FFF2-40B4-BE49-F238E27FC236}">
                <a16:creationId xmlns:a16="http://schemas.microsoft.com/office/drawing/2014/main" id="{87D193F4-2337-0048-1BE7-C9A815419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936118" y="5508455"/>
            <a:ext cx="1082566" cy="1616525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EE4510-BCBA-C39A-BEF1-A391A3304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494655" y="5270490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5929" y="1349825"/>
            <a:ext cx="6560142" cy="3063149"/>
          </a:xfrm>
        </p:spPr>
        <p:txBody>
          <a:bodyPr anchor="ctr"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15929" y="4412973"/>
            <a:ext cx="6560142" cy="1935571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727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4915163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000"/>
            </a:lvl1pPr>
            <a:lvl2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59436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3pPr>
            <a:lvl4pPr marL="86868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4pPr>
            <a:lvl5pPr marL="11430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FB01ADF-164A-96FB-0129-C2A0F0ED0A8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147896" y="1816916"/>
            <a:ext cx="5212080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000"/>
            </a:lvl1pPr>
            <a:lvl2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59436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3pPr>
            <a:lvl4pPr marL="86868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4pPr>
            <a:lvl5pPr marL="11430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63F0DD-A38B-64B8-7412-087B487E6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3536" y="2"/>
            <a:ext cx="12068464" cy="6857998"/>
            <a:chOff x="123536" y="2"/>
            <a:chExt cx="12068464" cy="6857998"/>
          </a:xfrm>
        </p:grpSpPr>
        <p:sp>
          <p:nvSpPr>
            <p:cNvPr id="12" name="Freeform: Shape 9">
              <a:extLst>
                <a:ext uri="{FF2B5EF4-FFF2-40B4-BE49-F238E27FC236}">
                  <a16:creationId xmlns:a16="http://schemas.microsoft.com/office/drawing/2014/main" id="{44CE2FB7-A856-E3C3-9798-73AAFB7901B8}"/>
                </a:ext>
              </a:extLst>
            </p:cNvPr>
            <p:cNvSpPr/>
            <p:nvPr userDrawn="1"/>
          </p:nvSpPr>
          <p:spPr>
            <a:xfrm>
              <a:off x="5671336" y="2"/>
              <a:ext cx="849328" cy="357668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0">
              <a:extLst>
                <a:ext uri="{FF2B5EF4-FFF2-40B4-BE49-F238E27FC236}">
                  <a16:creationId xmlns:a16="http://schemas.microsoft.com/office/drawing/2014/main" id="{47ED62E5-894A-A8F9-A6DC-4A5C147CDE78}"/>
                </a:ext>
              </a:extLst>
            </p:cNvPr>
            <p:cNvSpPr/>
            <p:nvPr userDrawn="1"/>
          </p:nvSpPr>
          <p:spPr>
            <a:xfrm flipH="1">
              <a:off x="123536" y="5717905"/>
              <a:ext cx="1771609" cy="1140095"/>
            </a:xfrm>
            <a:custGeom>
              <a:avLst/>
              <a:gdLst>
                <a:gd name="connsiteX0" fmla="*/ 1561721 w 1771609"/>
                <a:gd name="connsiteY0" fmla="*/ 763041 h 1140095"/>
                <a:gd name="connsiteX1" fmla="*/ 1623024 w 1771609"/>
                <a:gd name="connsiteY1" fmla="*/ 792810 h 1140095"/>
                <a:gd name="connsiteX2" fmla="*/ 1711735 w 1771609"/>
                <a:gd name="connsiteY2" fmla="*/ 970132 h 1140095"/>
                <a:gd name="connsiteX3" fmla="*/ 1771609 w 1771609"/>
                <a:gd name="connsiteY3" fmla="*/ 1140095 h 1140095"/>
                <a:gd name="connsiteX4" fmla="*/ 1637225 w 1771609"/>
                <a:gd name="connsiteY4" fmla="*/ 1140095 h 1140095"/>
                <a:gd name="connsiteX5" fmla="*/ 1594820 w 1771609"/>
                <a:gd name="connsiteY5" fmla="*/ 1019711 h 1140095"/>
                <a:gd name="connsiteX6" fmla="*/ 1513200 w 1771609"/>
                <a:gd name="connsiteY6" fmla="*/ 856627 h 1140095"/>
                <a:gd name="connsiteX7" fmla="*/ 1538499 w 1771609"/>
                <a:gd name="connsiteY7" fmla="*/ 770415 h 1140095"/>
                <a:gd name="connsiteX8" fmla="*/ 1561721 w 1771609"/>
                <a:gd name="connsiteY8" fmla="*/ 763041 h 1140095"/>
                <a:gd name="connsiteX9" fmla="*/ 933455 w 1771609"/>
                <a:gd name="connsiteY9" fmla="*/ 161309 h 1140095"/>
                <a:gd name="connsiteX10" fmla="*/ 957797 w 1771609"/>
                <a:gd name="connsiteY10" fmla="*/ 167970 h 1140095"/>
                <a:gd name="connsiteX11" fmla="*/ 1286982 w 1771609"/>
                <a:gd name="connsiteY11" fmla="*/ 387616 h 1140095"/>
                <a:gd name="connsiteX12" fmla="*/ 1293725 w 1771609"/>
                <a:gd name="connsiteY12" fmla="*/ 477075 h 1140095"/>
                <a:gd name="connsiteX13" fmla="*/ 1245453 w 1771609"/>
                <a:gd name="connsiteY13" fmla="*/ 499154 h 1140095"/>
                <a:gd name="connsiteX14" fmla="*/ 1245167 w 1771609"/>
                <a:gd name="connsiteY14" fmla="*/ 499154 h 1140095"/>
                <a:gd name="connsiteX15" fmla="*/ 1203638 w 1771609"/>
                <a:gd name="connsiteY15" fmla="*/ 484104 h 1140095"/>
                <a:gd name="connsiteX16" fmla="*/ 900647 w 1771609"/>
                <a:gd name="connsiteY16" fmla="*/ 281508 h 1140095"/>
                <a:gd name="connsiteX17" fmla="*/ 872454 w 1771609"/>
                <a:gd name="connsiteY17" fmla="*/ 196164 h 1140095"/>
                <a:gd name="connsiteX18" fmla="*/ 933455 w 1771609"/>
                <a:gd name="connsiteY18" fmla="*/ 161309 h 1140095"/>
                <a:gd name="connsiteX19" fmla="*/ 256260 w 1771609"/>
                <a:gd name="connsiteY19" fmla="*/ 29 h 1140095"/>
                <a:gd name="connsiteX20" fmla="*/ 454020 w 1771609"/>
                <a:gd name="connsiteY20" fmla="*/ 13474 h 1140095"/>
                <a:gd name="connsiteX21" fmla="*/ 509236 w 1771609"/>
                <a:gd name="connsiteY21" fmla="*/ 84182 h 1140095"/>
                <a:gd name="connsiteX22" fmla="*/ 445829 w 1771609"/>
                <a:gd name="connsiteY22" fmla="*/ 139871 h 1140095"/>
                <a:gd name="connsiteX23" fmla="*/ 437447 w 1771609"/>
                <a:gd name="connsiteY23" fmla="*/ 139395 h 1140095"/>
                <a:gd name="connsiteX24" fmla="*/ 73211 w 1771609"/>
                <a:gd name="connsiteY24" fmla="*/ 137204 h 1140095"/>
                <a:gd name="connsiteX25" fmla="*/ 749 w 1771609"/>
                <a:gd name="connsiteY25" fmla="*/ 84082 h 1140095"/>
                <a:gd name="connsiteX26" fmla="*/ 53871 w 1771609"/>
                <a:gd name="connsiteY26" fmla="*/ 11621 h 1140095"/>
                <a:gd name="connsiteX27" fmla="*/ 58352 w 1771609"/>
                <a:gd name="connsiteY27" fmla="*/ 11093 h 1140095"/>
                <a:gd name="connsiteX28" fmla="*/ 256260 w 1771609"/>
                <a:gd name="connsiteY28" fmla="*/ 29 h 114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71609" h="1140095">
                  <a:moveTo>
                    <a:pt x="1561721" y="763041"/>
                  </a:moveTo>
                  <a:cubicBezTo>
                    <a:pt x="1585506" y="760324"/>
                    <a:pt x="1609722" y="771249"/>
                    <a:pt x="1623024" y="792810"/>
                  </a:cubicBezTo>
                  <a:cubicBezTo>
                    <a:pt x="1656300" y="850065"/>
                    <a:pt x="1685920" y="909291"/>
                    <a:pt x="1711735" y="970132"/>
                  </a:cubicBezTo>
                  <a:lnTo>
                    <a:pt x="1771609" y="1140095"/>
                  </a:lnTo>
                  <a:lnTo>
                    <a:pt x="1637225" y="1140095"/>
                  </a:lnTo>
                  <a:lnTo>
                    <a:pt x="1594820" y="1019711"/>
                  </a:lnTo>
                  <a:cubicBezTo>
                    <a:pt x="1571072" y="963753"/>
                    <a:pt x="1543818" y="909282"/>
                    <a:pt x="1513200" y="856627"/>
                  </a:cubicBezTo>
                  <a:cubicBezTo>
                    <a:pt x="1496379" y="825834"/>
                    <a:pt x="1507704" y="787236"/>
                    <a:pt x="1538499" y="770415"/>
                  </a:cubicBezTo>
                  <a:cubicBezTo>
                    <a:pt x="1545912" y="766367"/>
                    <a:pt x="1553792" y="763946"/>
                    <a:pt x="1561721" y="763041"/>
                  </a:cubicBezTo>
                  <a:close/>
                  <a:moveTo>
                    <a:pt x="933455" y="161309"/>
                  </a:moveTo>
                  <a:cubicBezTo>
                    <a:pt x="941693" y="161855"/>
                    <a:pt x="949959" y="164025"/>
                    <a:pt x="957797" y="167970"/>
                  </a:cubicBezTo>
                  <a:cubicBezTo>
                    <a:pt x="1076184" y="227289"/>
                    <a:pt x="1186759" y="301068"/>
                    <a:pt x="1286982" y="387616"/>
                  </a:cubicBezTo>
                  <a:cubicBezTo>
                    <a:pt x="1313547" y="410457"/>
                    <a:pt x="1316566" y="450510"/>
                    <a:pt x="1293725" y="477075"/>
                  </a:cubicBezTo>
                  <a:cubicBezTo>
                    <a:pt x="1281638" y="491137"/>
                    <a:pt x="1263998" y="499204"/>
                    <a:pt x="1245453" y="499154"/>
                  </a:cubicBezTo>
                  <a:lnTo>
                    <a:pt x="1245167" y="499154"/>
                  </a:lnTo>
                  <a:cubicBezTo>
                    <a:pt x="1229965" y="499301"/>
                    <a:pt x="1215220" y="493956"/>
                    <a:pt x="1203638" y="484104"/>
                  </a:cubicBezTo>
                  <a:cubicBezTo>
                    <a:pt x="1111407" y="404300"/>
                    <a:pt x="1009633" y="336248"/>
                    <a:pt x="900647" y="281508"/>
                  </a:cubicBezTo>
                  <a:cubicBezTo>
                    <a:pt x="869295" y="265726"/>
                    <a:pt x="856672" y="227516"/>
                    <a:pt x="872454" y="196164"/>
                  </a:cubicBezTo>
                  <a:cubicBezTo>
                    <a:pt x="884290" y="172650"/>
                    <a:pt x="908742" y="159670"/>
                    <a:pt x="933455" y="161309"/>
                  </a:cubicBezTo>
                  <a:close/>
                  <a:moveTo>
                    <a:pt x="256260" y="29"/>
                  </a:moveTo>
                  <a:cubicBezTo>
                    <a:pt x="322331" y="427"/>
                    <a:pt x="388378" y="4909"/>
                    <a:pt x="454020" y="13474"/>
                  </a:cubicBezTo>
                  <a:cubicBezTo>
                    <a:pt x="488793" y="17752"/>
                    <a:pt x="513514" y="49409"/>
                    <a:pt x="509236" y="84182"/>
                  </a:cubicBezTo>
                  <a:cubicBezTo>
                    <a:pt x="505303" y="116151"/>
                    <a:pt x="478038" y="140098"/>
                    <a:pt x="445829" y="139871"/>
                  </a:cubicBezTo>
                  <a:cubicBezTo>
                    <a:pt x="443027" y="139899"/>
                    <a:pt x="440227" y="139740"/>
                    <a:pt x="437447" y="139395"/>
                  </a:cubicBezTo>
                  <a:cubicBezTo>
                    <a:pt x="316592" y="123615"/>
                    <a:pt x="194247" y="122878"/>
                    <a:pt x="73211" y="137204"/>
                  </a:cubicBezTo>
                  <a:cubicBezTo>
                    <a:pt x="38532" y="142545"/>
                    <a:pt x="6090" y="118762"/>
                    <a:pt x="749" y="84082"/>
                  </a:cubicBezTo>
                  <a:cubicBezTo>
                    <a:pt x="-4591" y="49403"/>
                    <a:pt x="19192" y="16961"/>
                    <a:pt x="53871" y="11621"/>
                  </a:cubicBezTo>
                  <a:cubicBezTo>
                    <a:pt x="55358" y="11392"/>
                    <a:pt x="56852" y="11216"/>
                    <a:pt x="58352" y="11093"/>
                  </a:cubicBezTo>
                  <a:cubicBezTo>
                    <a:pt x="124093" y="3319"/>
                    <a:pt x="190189" y="-369"/>
                    <a:pt x="256260" y="2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1">
              <a:extLst>
                <a:ext uri="{FF2B5EF4-FFF2-40B4-BE49-F238E27FC236}">
                  <a16:creationId xmlns:a16="http://schemas.microsoft.com/office/drawing/2014/main" id="{5C181CD4-C69B-2826-AF23-060D677248A9}"/>
                </a:ext>
              </a:extLst>
            </p:cNvPr>
            <p:cNvSpPr/>
            <p:nvPr userDrawn="1"/>
          </p:nvSpPr>
          <p:spPr>
            <a:xfrm rot="5400000">
              <a:off x="11328915" y="3872201"/>
              <a:ext cx="1214656" cy="511514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290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0538251-2B75-FA20-0F29-FB58583E612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1825625"/>
            <a:ext cx="3108958" cy="4297680"/>
          </a:xfrm>
        </p:spPr>
        <p:txBody>
          <a:bodyPr>
            <a:normAutofit/>
          </a:bodyPr>
          <a:lstStyle>
            <a:lvl1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1pPr>
            <a:lvl2pPr marL="2857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65151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92583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4pPr>
            <a:lvl5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06C49DD-8C29-93EA-04F4-22F84080DF5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661820" y="1816916"/>
            <a:ext cx="6698156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59436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86868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4pPr>
            <a:lvl5pPr marL="11430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1E75594D-82D2-74F6-56EC-46FCD28CB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94966" y="0"/>
            <a:ext cx="1214656" cy="511514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13">
            <a:extLst>
              <a:ext uri="{FF2B5EF4-FFF2-40B4-BE49-F238E27FC236}">
                <a16:creationId xmlns:a16="http://schemas.microsoft.com/office/drawing/2014/main" id="{FF4E0F5B-0892-2688-EFD3-284369DA5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097530" y="5590215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D8715A-3067-732D-C410-868C7CCCF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982378" y="551212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852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807BCF9-2F5B-200E-2E6C-E177DB56E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7458"/>
            <a:ext cx="7083733" cy="6182202"/>
            <a:chOff x="0" y="7460"/>
            <a:chExt cx="7083733" cy="6182202"/>
          </a:xfrm>
        </p:grpSpPr>
        <p:sp>
          <p:nvSpPr>
            <p:cNvPr id="9" name="Freeform: Shape 14">
              <a:extLst>
                <a:ext uri="{FF2B5EF4-FFF2-40B4-BE49-F238E27FC236}">
                  <a16:creationId xmlns:a16="http://schemas.microsoft.com/office/drawing/2014/main" id="{7A624B2B-50FD-9351-987F-2E5A5472CAB6}"/>
                </a:ext>
              </a:extLst>
            </p:cNvPr>
            <p:cNvSpPr/>
            <p:nvPr userDrawn="1"/>
          </p:nvSpPr>
          <p:spPr>
            <a:xfrm rot="16200000">
              <a:off x="-388933" y="4841194"/>
              <a:ext cx="1737401" cy="959536"/>
            </a:xfrm>
            <a:custGeom>
              <a:avLst/>
              <a:gdLst>
                <a:gd name="connsiteX0" fmla="*/ 0 w 1737401"/>
                <a:gd name="connsiteY0" fmla="*/ 0 h 959536"/>
                <a:gd name="connsiteX1" fmla="*/ 123825 w 1737401"/>
                <a:gd name="connsiteY1" fmla="*/ 0 h 959536"/>
                <a:gd name="connsiteX2" fmla="*/ 123825 w 1737401"/>
                <a:gd name="connsiteY2" fmla="*/ 790277 h 959536"/>
                <a:gd name="connsiteX3" fmla="*/ 1490095 w 1737401"/>
                <a:gd name="connsiteY3" fmla="*/ 0 h 959536"/>
                <a:gd name="connsiteX4" fmla="*/ 1737401 w 1737401"/>
                <a:gd name="connsiteY4" fmla="*/ 0 h 959536"/>
                <a:gd name="connsiteX5" fmla="*/ 92869 w 1737401"/>
                <a:gd name="connsiteY5" fmla="*/ 951249 h 959536"/>
                <a:gd name="connsiteX6" fmla="*/ 61913 w 1737401"/>
                <a:gd name="connsiteY6" fmla="*/ 959536 h 959536"/>
                <a:gd name="connsiteX7" fmla="*/ 0 w 1737401"/>
                <a:gd name="connsiteY7" fmla="*/ 897624 h 9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7401" h="959536">
                  <a:moveTo>
                    <a:pt x="0" y="0"/>
                  </a:moveTo>
                  <a:lnTo>
                    <a:pt x="123825" y="0"/>
                  </a:lnTo>
                  <a:lnTo>
                    <a:pt x="123825" y="790277"/>
                  </a:lnTo>
                  <a:lnTo>
                    <a:pt x="1490095" y="0"/>
                  </a:lnTo>
                  <a:lnTo>
                    <a:pt x="1737401" y="0"/>
                  </a:lnTo>
                  <a:lnTo>
                    <a:pt x="92869" y="951249"/>
                  </a:lnTo>
                  <a:cubicBezTo>
                    <a:pt x="83458" y="956688"/>
                    <a:pt x="72780" y="959546"/>
                    <a:pt x="61913" y="959536"/>
                  </a:cubicBezTo>
                  <a:cubicBezTo>
                    <a:pt x="27719" y="959536"/>
                    <a:pt x="0" y="931818"/>
                    <a:pt x="0" y="897624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3">
              <a:extLst>
                <a:ext uri="{FF2B5EF4-FFF2-40B4-BE49-F238E27FC236}">
                  <a16:creationId xmlns:a16="http://schemas.microsoft.com/office/drawing/2014/main" id="{51E534EE-E0F1-2BD9-9A82-7656B90A2D9D}"/>
                </a:ext>
              </a:extLst>
            </p:cNvPr>
            <p:cNvSpPr/>
            <p:nvPr userDrawn="1"/>
          </p:nvSpPr>
          <p:spPr>
            <a:xfrm>
              <a:off x="6234405" y="7460"/>
              <a:ext cx="849328" cy="357668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437"/>
            <a:ext cx="5257800" cy="2324046"/>
          </a:xfrm>
        </p:spPr>
        <p:txBody>
          <a:bodyPr anchor="b" anchorCtr="0">
            <a:noAutofit/>
          </a:bodyPr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657316"/>
            <a:ext cx="5257800" cy="3369858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7429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3pPr>
            <a:lvl4pPr marL="15430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4pPr>
            <a:lvl5pPr marL="20002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C013AD6-0EF3-2B25-DDBD-2DF706123A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114" y="845068"/>
            <a:ext cx="5193792" cy="5193792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438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21BD3DB-6F51-C1AE-FF0E-D0BDCB55F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3536" y="2"/>
            <a:ext cx="11220225" cy="6857998"/>
            <a:chOff x="123536" y="2"/>
            <a:chExt cx="11220225" cy="6857998"/>
          </a:xfrm>
        </p:grpSpPr>
        <p:sp>
          <p:nvSpPr>
            <p:cNvPr id="12" name="Freeform: Shape 7">
              <a:extLst>
                <a:ext uri="{FF2B5EF4-FFF2-40B4-BE49-F238E27FC236}">
                  <a16:creationId xmlns:a16="http://schemas.microsoft.com/office/drawing/2014/main" id="{59903C17-0733-BE0C-7392-283FEC2E98B0}"/>
                </a:ext>
              </a:extLst>
            </p:cNvPr>
            <p:cNvSpPr/>
            <p:nvPr/>
          </p:nvSpPr>
          <p:spPr>
            <a:xfrm flipH="1">
              <a:off x="123536" y="5717905"/>
              <a:ext cx="1771609" cy="1140095"/>
            </a:xfrm>
            <a:custGeom>
              <a:avLst/>
              <a:gdLst>
                <a:gd name="connsiteX0" fmla="*/ 1561721 w 1771609"/>
                <a:gd name="connsiteY0" fmla="*/ 763041 h 1140095"/>
                <a:gd name="connsiteX1" fmla="*/ 1623024 w 1771609"/>
                <a:gd name="connsiteY1" fmla="*/ 792810 h 1140095"/>
                <a:gd name="connsiteX2" fmla="*/ 1711735 w 1771609"/>
                <a:gd name="connsiteY2" fmla="*/ 970132 h 1140095"/>
                <a:gd name="connsiteX3" fmla="*/ 1771609 w 1771609"/>
                <a:gd name="connsiteY3" fmla="*/ 1140095 h 1140095"/>
                <a:gd name="connsiteX4" fmla="*/ 1637225 w 1771609"/>
                <a:gd name="connsiteY4" fmla="*/ 1140095 h 1140095"/>
                <a:gd name="connsiteX5" fmla="*/ 1594820 w 1771609"/>
                <a:gd name="connsiteY5" fmla="*/ 1019711 h 1140095"/>
                <a:gd name="connsiteX6" fmla="*/ 1513200 w 1771609"/>
                <a:gd name="connsiteY6" fmla="*/ 856627 h 1140095"/>
                <a:gd name="connsiteX7" fmla="*/ 1538499 w 1771609"/>
                <a:gd name="connsiteY7" fmla="*/ 770415 h 1140095"/>
                <a:gd name="connsiteX8" fmla="*/ 1561721 w 1771609"/>
                <a:gd name="connsiteY8" fmla="*/ 763041 h 1140095"/>
                <a:gd name="connsiteX9" fmla="*/ 933455 w 1771609"/>
                <a:gd name="connsiteY9" fmla="*/ 161309 h 1140095"/>
                <a:gd name="connsiteX10" fmla="*/ 957797 w 1771609"/>
                <a:gd name="connsiteY10" fmla="*/ 167970 h 1140095"/>
                <a:gd name="connsiteX11" fmla="*/ 1286982 w 1771609"/>
                <a:gd name="connsiteY11" fmla="*/ 387616 h 1140095"/>
                <a:gd name="connsiteX12" fmla="*/ 1293725 w 1771609"/>
                <a:gd name="connsiteY12" fmla="*/ 477075 h 1140095"/>
                <a:gd name="connsiteX13" fmla="*/ 1245453 w 1771609"/>
                <a:gd name="connsiteY13" fmla="*/ 499154 h 1140095"/>
                <a:gd name="connsiteX14" fmla="*/ 1245167 w 1771609"/>
                <a:gd name="connsiteY14" fmla="*/ 499154 h 1140095"/>
                <a:gd name="connsiteX15" fmla="*/ 1203638 w 1771609"/>
                <a:gd name="connsiteY15" fmla="*/ 484104 h 1140095"/>
                <a:gd name="connsiteX16" fmla="*/ 900647 w 1771609"/>
                <a:gd name="connsiteY16" fmla="*/ 281508 h 1140095"/>
                <a:gd name="connsiteX17" fmla="*/ 872454 w 1771609"/>
                <a:gd name="connsiteY17" fmla="*/ 196164 h 1140095"/>
                <a:gd name="connsiteX18" fmla="*/ 933455 w 1771609"/>
                <a:gd name="connsiteY18" fmla="*/ 161309 h 1140095"/>
                <a:gd name="connsiteX19" fmla="*/ 256260 w 1771609"/>
                <a:gd name="connsiteY19" fmla="*/ 29 h 1140095"/>
                <a:gd name="connsiteX20" fmla="*/ 454020 w 1771609"/>
                <a:gd name="connsiteY20" fmla="*/ 13474 h 1140095"/>
                <a:gd name="connsiteX21" fmla="*/ 509236 w 1771609"/>
                <a:gd name="connsiteY21" fmla="*/ 84182 h 1140095"/>
                <a:gd name="connsiteX22" fmla="*/ 445829 w 1771609"/>
                <a:gd name="connsiteY22" fmla="*/ 139871 h 1140095"/>
                <a:gd name="connsiteX23" fmla="*/ 437447 w 1771609"/>
                <a:gd name="connsiteY23" fmla="*/ 139395 h 1140095"/>
                <a:gd name="connsiteX24" fmla="*/ 73211 w 1771609"/>
                <a:gd name="connsiteY24" fmla="*/ 137204 h 1140095"/>
                <a:gd name="connsiteX25" fmla="*/ 749 w 1771609"/>
                <a:gd name="connsiteY25" fmla="*/ 84082 h 1140095"/>
                <a:gd name="connsiteX26" fmla="*/ 53871 w 1771609"/>
                <a:gd name="connsiteY26" fmla="*/ 11621 h 1140095"/>
                <a:gd name="connsiteX27" fmla="*/ 58352 w 1771609"/>
                <a:gd name="connsiteY27" fmla="*/ 11093 h 1140095"/>
                <a:gd name="connsiteX28" fmla="*/ 256260 w 1771609"/>
                <a:gd name="connsiteY28" fmla="*/ 29 h 114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71609" h="1140095">
                  <a:moveTo>
                    <a:pt x="1561721" y="763041"/>
                  </a:moveTo>
                  <a:cubicBezTo>
                    <a:pt x="1585506" y="760324"/>
                    <a:pt x="1609722" y="771249"/>
                    <a:pt x="1623024" y="792810"/>
                  </a:cubicBezTo>
                  <a:cubicBezTo>
                    <a:pt x="1656300" y="850065"/>
                    <a:pt x="1685920" y="909291"/>
                    <a:pt x="1711735" y="970132"/>
                  </a:cubicBezTo>
                  <a:lnTo>
                    <a:pt x="1771609" y="1140095"/>
                  </a:lnTo>
                  <a:lnTo>
                    <a:pt x="1637225" y="1140095"/>
                  </a:lnTo>
                  <a:lnTo>
                    <a:pt x="1594820" y="1019711"/>
                  </a:lnTo>
                  <a:cubicBezTo>
                    <a:pt x="1571072" y="963753"/>
                    <a:pt x="1543818" y="909282"/>
                    <a:pt x="1513200" y="856627"/>
                  </a:cubicBezTo>
                  <a:cubicBezTo>
                    <a:pt x="1496379" y="825834"/>
                    <a:pt x="1507704" y="787236"/>
                    <a:pt x="1538499" y="770415"/>
                  </a:cubicBezTo>
                  <a:cubicBezTo>
                    <a:pt x="1545912" y="766367"/>
                    <a:pt x="1553792" y="763946"/>
                    <a:pt x="1561721" y="763041"/>
                  </a:cubicBezTo>
                  <a:close/>
                  <a:moveTo>
                    <a:pt x="933455" y="161309"/>
                  </a:moveTo>
                  <a:cubicBezTo>
                    <a:pt x="941693" y="161855"/>
                    <a:pt x="949959" y="164025"/>
                    <a:pt x="957797" y="167970"/>
                  </a:cubicBezTo>
                  <a:cubicBezTo>
                    <a:pt x="1076184" y="227289"/>
                    <a:pt x="1186759" y="301068"/>
                    <a:pt x="1286982" y="387616"/>
                  </a:cubicBezTo>
                  <a:cubicBezTo>
                    <a:pt x="1313547" y="410457"/>
                    <a:pt x="1316566" y="450510"/>
                    <a:pt x="1293725" y="477075"/>
                  </a:cubicBezTo>
                  <a:cubicBezTo>
                    <a:pt x="1281638" y="491137"/>
                    <a:pt x="1263998" y="499204"/>
                    <a:pt x="1245453" y="499154"/>
                  </a:cubicBezTo>
                  <a:lnTo>
                    <a:pt x="1245167" y="499154"/>
                  </a:lnTo>
                  <a:cubicBezTo>
                    <a:pt x="1229965" y="499301"/>
                    <a:pt x="1215220" y="493956"/>
                    <a:pt x="1203638" y="484104"/>
                  </a:cubicBezTo>
                  <a:cubicBezTo>
                    <a:pt x="1111407" y="404300"/>
                    <a:pt x="1009633" y="336248"/>
                    <a:pt x="900647" y="281508"/>
                  </a:cubicBezTo>
                  <a:cubicBezTo>
                    <a:pt x="869295" y="265726"/>
                    <a:pt x="856672" y="227516"/>
                    <a:pt x="872454" y="196164"/>
                  </a:cubicBezTo>
                  <a:cubicBezTo>
                    <a:pt x="884290" y="172650"/>
                    <a:pt x="908742" y="159670"/>
                    <a:pt x="933455" y="161309"/>
                  </a:cubicBezTo>
                  <a:close/>
                  <a:moveTo>
                    <a:pt x="256260" y="29"/>
                  </a:moveTo>
                  <a:cubicBezTo>
                    <a:pt x="322331" y="427"/>
                    <a:pt x="388378" y="4909"/>
                    <a:pt x="454020" y="13474"/>
                  </a:cubicBezTo>
                  <a:cubicBezTo>
                    <a:pt x="488793" y="17752"/>
                    <a:pt x="513514" y="49409"/>
                    <a:pt x="509236" y="84182"/>
                  </a:cubicBezTo>
                  <a:cubicBezTo>
                    <a:pt x="505303" y="116151"/>
                    <a:pt x="478038" y="140098"/>
                    <a:pt x="445829" y="139871"/>
                  </a:cubicBezTo>
                  <a:cubicBezTo>
                    <a:pt x="443027" y="139899"/>
                    <a:pt x="440227" y="139740"/>
                    <a:pt x="437447" y="139395"/>
                  </a:cubicBezTo>
                  <a:cubicBezTo>
                    <a:pt x="316592" y="123615"/>
                    <a:pt x="194247" y="122878"/>
                    <a:pt x="73211" y="137204"/>
                  </a:cubicBezTo>
                  <a:cubicBezTo>
                    <a:pt x="38532" y="142545"/>
                    <a:pt x="6090" y="118762"/>
                    <a:pt x="749" y="84082"/>
                  </a:cubicBezTo>
                  <a:cubicBezTo>
                    <a:pt x="-4591" y="49403"/>
                    <a:pt x="19192" y="16961"/>
                    <a:pt x="53871" y="11621"/>
                  </a:cubicBezTo>
                  <a:cubicBezTo>
                    <a:pt x="55358" y="11392"/>
                    <a:pt x="56852" y="11216"/>
                    <a:pt x="58352" y="11093"/>
                  </a:cubicBezTo>
                  <a:cubicBezTo>
                    <a:pt x="124093" y="3319"/>
                    <a:pt x="190189" y="-369"/>
                    <a:pt x="256260" y="2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">
              <a:extLst>
                <a:ext uri="{FF2B5EF4-FFF2-40B4-BE49-F238E27FC236}">
                  <a16:creationId xmlns:a16="http://schemas.microsoft.com/office/drawing/2014/main" id="{898A3450-9C87-13ED-79CC-F4F65D14FF72}"/>
                </a:ext>
              </a:extLst>
            </p:cNvPr>
            <p:cNvSpPr/>
            <p:nvPr userDrawn="1"/>
          </p:nvSpPr>
          <p:spPr>
            <a:xfrm>
              <a:off x="10494433" y="2"/>
              <a:ext cx="849328" cy="357668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2882462" cy="4297678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7429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3pPr>
            <a:lvl4pPr marL="15430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4pPr>
            <a:lvl5pPr marL="20002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038599" y="1825625"/>
            <a:ext cx="7315199" cy="429768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5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9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8" r:id="rId3"/>
    <p:sldLayoutId id="2147483650" r:id="rId4"/>
    <p:sldLayoutId id="2147483649" r:id="rId5"/>
    <p:sldLayoutId id="2147483662" r:id="rId6"/>
    <p:sldLayoutId id="2147483663" r:id="rId7"/>
    <p:sldLayoutId id="2147483652" r:id="rId8"/>
    <p:sldLayoutId id="2147483666" r:id="rId9"/>
    <p:sldLayoutId id="2147483664" r:id="rId10"/>
    <p:sldLayoutId id="2147483665" r:id="rId11"/>
    <p:sldLayoutId id="2147483661" r:id="rId12"/>
    <p:sldLayoutId id="2147483667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047101-8D42-6100-9CEA-AEC0FAEAB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4474" y="2949739"/>
            <a:ext cx="6261291" cy="2396686"/>
          </a:xfrm>
          <a:noFill/>
        </p:spPr>
        <p:txBody>
          <a:bodyPr anchor="b">
            <a:noAutofit/>
          </a:bodyPr>
          <a:lstStyle/>
          <a:p>
            <a:r>
              <a:rPr lang="en-US" dirty="0"/>
              <a:t>Module 1 </a:t>
            </a:r>
            <a:br>
              <a:rPr lang="th-TH" dirty="0"/>
            </a:br>
            <a:r>
              <a:rPr lang="th-TH" dirty="0"/>
              <a:t>สมองกับพัฒนาการ</a:t>
            </a:r>
            <a:br>
              <a:rPr lang="th-TH" dirty="0"/>
            </a:br>
            <a:r>
              <a:rPr lang="th-TH" dirty="0"/>
              <a:t>ด้านสติปัญญา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26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CA274-83BA-31BB-1B5E-4D881DB56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ระบบประสาทส่วนปลาย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34029-47E8-CB55-8C9B-BAAAFE5289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920" y="1825625"/>
            <a:ext cx="6329680" cy="42976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เส้นประสาทสมอง 12 คู่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เส้นประสาทไขสันหลัง 31 คู่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ระบบประสาทอัตโนมัติ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th-TH" sz="2000" dirty="0"/>
              <a:t>ระบบซิมพาเทติก (</a:t>
            </a:r>
            <a:r>
              <a:rPr lang="en-US" sz="2000" dirty="0"/>
              <a:t>sympathetic)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th-TH" sz="2000" dirty="0"/>
              <a:t>ระบบพาราซิมพาเทติก (</a:t>
            </a:r>
            <a:r>
              <a:rPr lang="en-US" sz="2000" dirty="0"/>
              <a:t>parasympathetic)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th-TH" sz="2400" dirty="0"/>
          </a:p>
          <a:p>
            <a:pPr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2A8663-6AEF-4F96-7417-13A6A050F8C7}"/>
              </a:ext>
            </a:extLst>
          </p:cNvPr>
          <p:cNvSpPr txBox="1"/>
          <p:nvPr/>
        </p:nvSpPr>
        <p:spPr>
          <a:xfrm>
            <a:off x="10337072" y="5432698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ck12.org</a:t>
            </a:r>
            <a:endParaRPr lang="th-TH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306809-B575-1C3C-74DB-7EE204E5B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117" y="1509486"/>
            <a:ext cx="4442138" cy="41801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C0F08-B2CE-16B2-12DC-42A9785DA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3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C827-A397-C544-59F1-58676E125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เส้นประสาทสมอง 12 คู่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5E24E2-7A38-CC3C-0062-7E13F1B802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0" t="18495" r="13790" b="8244"/>
          <a:stretch/>
        </p:blipFill>
        <p:spPr>
          <a:xfrm>
            <a:off x="118352" y="1787973"/>
            <a:ext cx="6511443" cy="376818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B25A2FE-AAB6-D935-4AFA-319FE976D2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120730"/>
              </p:ext>
            </p:extLst>
          </p:nvPr>
        </p:nvGraphicFramePr>
        <p:xfrm>
          <a:off x="6802689" y="191571"/>
          <a:ext cx="5200656" cy="6492240"/>
        </p:xfrm>
        <a:graphic>
          <a:graphicData uri="http://schemas.openxmlformats.org/drawingml/2006/table">
            <a:tbl>
              <a:tblPr firstRow="1" bandRow="1"/>
              <a:tblGrid>
                <a:gridCol w="879864">
                  <a:extLst>
                    <a:ext uri="{9D8B030D-6E8A-4147-A177-3AD203B41FA5}">
                      <a16:colId xmlns:a16="http://schemas.microsoft.com/office/drawing/2014/main" val="1281337556"/>
                    </a:ext>
                  </a:extLst>
                </a:gridCol>
                <a:gridCol w="1637882">
                  <a:extLst>
                    <a:ext uri="{9D8B030D-6E8A-4147-A177-3AD203B41FA5}">
                      <a16:colId xmlns:a16="http://schemas.microsoft.com/office/drawing/2014/main" val="94490946"/>
                    </a:ext>
                  </a:extLst>
                </a:gridCol>
                <a:gridCol w="2682910">
                  <a:extLst>
                    <a:ext uri="{9D8B030D-6E8A-4147-A177-3AD203B41FA5}">
                      <a16:colId xmlns:a16="http://schemas.microsoft.com/office/drawing/2014/main" val="244206826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</a:rPr>
                        <a:t>คู่ที่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</a:rPr>
                        <a:t>หน้าที่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pPr algn="ctr"/>
                      <a:r>
                        <a:rPr lang="th-TH" sz="2000" baseline="0" dirty="0">
                          <a:solidFill>
                            <a:schemeClr val="tx1"/>
                          </a:solidFill>
                        </a:rPr>
                        <a:t>อวัยวะที่ติดต่อ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15164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I</a:t>
                      </a:r>
                      <a:endParaRPr lang="th-TH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r>
                        <a:rPr lang="th-TH" sz="2000" dirty="0"/>
                        <a:t>รับความรู้สึก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r>
                        <a:rPr lang="th-TH" sz="2000" dirty="0"/>
                        <a:t>จากจมูก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0340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II</a:t>
                      </a:r>
                      <a:endParaRPr lang="th-TH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/>
                        <a:t>รับความรู้สึก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r>
                        <a:rPr lang="th-TH" sz="2000" dirty="0"/>
                        <a:t>จากตา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412047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III</a:t>
                      </a:r>
                      <a:endParaRPr lang="th-TH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r>
                        <a:rPr lang="th-TH" sz="2000" dirty="0"/>
                        <a:t>สั่งการ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r>
                        <a:rPr lang="th-TH" sz="2000" dirty="0"/>
                        <a:t>ไปยังกล้ามเนื้อของลูกตา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67855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IV</a:t>
                      </a:r>
                      <a:endParaRPr lang="th-TH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/>
                        <a:t>สั่งการ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/>
                        <a:t>ไปยังกล้ามเนื้อของลูกตา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20724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V</a:t>
                      </a:r>
                      <a:endParaRPr lang="th-TH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/>
                        <a:t>รับความรู้สึก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/>
                        <a:t>สั่งการ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r>
                        <a:rPr lang="th-TH" sz="2000" dirty="0"/>
                        <a:t>จากใบหน้าและฟัน</a:t>
                      </a:r>
                    </a:p>
                    <a:p>
                      <a:r>
                        <a:rPr lang="th-TH" sz="2000" dirty="0"/>
                        <a:t>ไปยังใบหน้าและฟัน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76476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VI</a:t>
                      </a:r>
                      <a:endParaRPr lang="th-TH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/>
                        <a:t>สั่งการ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/>
                        <a:t>ไปยังกล้ามเนื้อของลูกตา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48511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VII</a:t>
                      </a:r>
                      <a:endParaRPr lang="th-TH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/>
                        <a:t>รับความรู้สึก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/>
                        <a:t>สั่งการ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r>
                        <a:rPr lang="th-TH" sz="2000" dirty="0"/>
                        <a:t>จากตุ่มรับรส</a:t>
                      </a:r>
                    </a:p>
                    <a:p>
                      <a:r>
                        <a:rPr lang="th-TH" sz="2000" dirty="0"/>
                        <a:t>ไปยังต่อมน้ำลายและกล้ามเนื้อใบหน้า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4454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VIII</a:t>
                      </a:r>
                      <a:endParaRPr lang="th-TH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/>
                        <a:t>รับความรู้สึก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r>
                        <a:rPr lang="th-TH" sz="2000" dirty="0"/>
                        <a:t>จากหู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57678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IX</a:t>
                      </a:r>
                      <a:endParaRPr lang="th-TH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/>
                        <a:t>รับความรู้สึก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/>
                        <a:t>สั่งการ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r>
                        <a:rPr lang="th-TH" sz="2000" dirty="0"/>
                        <a:t>จากคอหอย ต่อมรับรส</a:t>
                      </a:r>
                    </a:p>
                    <a:p>
                      <a:r>
                        <a:rPr lang="th-TH" sz="2000" dirty="0"/>
                        <a:t>ไปยังคอหอย ต่อมน้ำลาย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13927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X</a:t>
                      </a:r>
                      <a:endParaRPr lang="th-TH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/>
                        <a:t>รับความรู้สึก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/>
                        <a:t>สั่งการ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r>
                        <a:rPr lang="th-TH" sz="2000" dirty="0"/>
                        <a:t>จากช่องอก ช่องท้อง</a:t>
                      </a:r>
                    </a:p>
                    <a:p>
                      <a:r>
                        <a:rPr lang="th-TH" sz="2000" dirty="0"/>
                        <a:t>ไปยังช่องอก ช่องท้อง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58962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pPr algn="ctr"/>
                      <a:r>
                        <a:rPr lang="en-US" sz="2400" dirty="0"/>
                        <a:t>XI</a:t>
                      </a:r>
                      <a:endParaRPr lang="th-TH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/>
                        <a:t>สั่งการ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r>
                        <a:rPr lang="th-TH" sz="2400" dirty="0"/>
                        <a:t>ไปยังกล้ามเนื้อที่ใช้ยกไหล่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85388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pPr algn="ctr"/>
                      <a:r>
                        <a:rPr lang="en-US" sz="2400" dirty="0"/>
                        <a:t>XII</a:t>
                      </a:r>
                      <a:endParaRPr lang="th-TH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/>
                        <a:t>สั่งการ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TH Sarabun New"/>
                          <a:cs typeface="TH Sarabun New"/>
                        </a:defRPr>
                      </a:lvl9pPr>
                    </a:lstStyle>
                    <a:p>
                      <a:r>
                        <a:rPr lang="th-TH" sz="2400" dirty="0"/>
                        <a:t>ไปยังลิ้น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590473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4BEB42-7BF6-A058-0A3A-B48A44621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23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73C9E-ADD4-AB07-AB2A-64C82D337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เส้นประสาทไขสันหลัง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72A27-84A5-125B-8A6A-AFE674F35E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30970" y="1825625"/>
            <a:ext cx="5237023" cy="429768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เป็นส่วนหนึ่งของระบบประสาทส่วนปลาย มี 31 คู่ที่แยกย่อยออกมาจากไขสันหลังและขยายออกไปถึงทุกส่วนของร่างกาย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กระแสประสาทจะรับมาจาก</a:t>
            </a:r>
            <a:r>
              <a:rPr lang="th-TH" sz="2400" dirty="0">
                <a:highlight>
                  <a:srgbClr val="FFFF00"/>
                </a:highlight>
              </a:rPr>
              <a:t>เซลล์ประสาท</a:t>
            </a:r>
            <a:r>
              <a:rPr lang="th-TH" sz="2400" dirty="0"/>
              <a:t>ของเส้นประสาทไขสันหลัง และถูกส่งต่อไปที่ไขสันหลังเพื่อส่งไปยังสมอง สมองจะตัดสินใจแล้วส่งกระแสประสาทกลับไปที่ส่วนของร่างกายที่เกี่ยวข้องโดยผ่านไขสันหลังและเส้นประสาทไขสันหลังตามลำดับ</a:t>
            </a:r>
          </a:p>
          <a:p>
            <a:pPr>
              <a:buFont typeface="Wingdings" panose="05000000000000000000" pitchFamily="2" charset="2"/>
              <a:buChar char="§"/>
            </a:pPr>
            <a:endParaRPr lang="th-TH" dirty="0"/>
          </a:p>
          <a:p>
            <a:pPr>
              <a:buFont typeface="Wingdings" panose="05000000000000000000" pitchFamily="2" charset="2"/>
              <a:buChar char="§"/>
            </a:pPr>
            <a:endParaRPr lang="th-TH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6525D7-4AC4-F8CA-B24B-794FEC4A14DC}"/>
              </a:ext>
            </a:extLst>
          </p:cNvPr>
          <p:cNvGrpSpPr>
            <a:grpSpLocks noChangeAspect="1"/>
          </p:cNvGrpSpPr>
          <p:nvPr/>
        </p:nvGrpSpPr>
        <p:grpSpPr>
          <a:xfrm>
            <a:off x="902323" y="1839222"/>
            <a:ext cx="3429000" cy="4714087"/>
            <a:chOff x="7482996" y="670821"/>
            <a:chExt cx="4286250" cy="589261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993200A-2AEA-9C76-2309-49717784E68A}"/>
                </a:ext>
              </a:extLst>
            </p:cNvPr>
            <p:cNvSpPr txBox="1"/>
            <p:nvPr/>
          </p:nvSpPr>
          <p:spPr>
            <a:xfrm>
              <a:off x="8490858" y="6255657"/>
              <a:ext cx="25811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Source: http://www3.ipst.ac.th</a:t>
              </a:r>
              <a:endParaRPr lang="th-TH" sz="1400" dirty="0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543AB4B1-DFAA-D5C0-09F7-3DF1261891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2996" y="670821"/>
              <a:ext cx="4286250" cy="5400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E5CDFA-EA2F-6589-4391-40217DB5C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747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3D6D742-73A3-76C5-3F08-C16178894780}"/>
              </a:ext>
            </a:extLst>
          </p:cNvPr>
          <p:cNvGrpSpPr/>
          <p:nvPr/>
        </p:nvGrpSpPr>
        <p:grpSpPr>
          <a:xfrm>
            <a:off x="1809750" y="6107"/>
            <a:ext cx="8572500" cy="6872288"/>
            <a:chOff x="2095500" y="6107"/>
            <a:chExt cx="8572500" cy="687228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A3ABBAC-F47C-2992-3C9A-281985FC2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5500" y="6107"/>
              <a:ext cx="8572500" cy="687228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D6E7114-704C-078B-F310-62C1D2F9A4D4}"/>
                </a:ext>
              </a:extLst>
            </p:cNvPr>
            <p:cNvSpPr txBox="1"/>
            <p:nvPr/>
          </p:nvSpPr>
          <p:spPr>
            <a:xfrm>
              <a:off x="6171707" y="725943"/>
              <a:ext cx="11737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dirty="0">
                  <a:solidFill>
                    <a:schemeClr val="bg2">
                      <a:lumMod val="50000"/>
                    </a:schemeClr>
                  </a:solidFill>
                </a:rPr>
                <a:t>ไขสันหลัง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9B47EC-083B-D6B9-9149-6EB51DB995E6}"/>
                </a:ext>
              </a:extLst>
            </p:cNvPr>
            <p:cNvSpPr txBox="1"/>
            <p:nvPr/>
          </p:nvSpPr>
          <p:spPr>
            <a:xfrm>
              <a:off x="7183116" y="2184402"/>
              <a:ext cx="21435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1800" dirty="0">
                  <a:solidFill>
                    <a:srgbClr val="0070C0"/>
                  </a:solidFill>
                </a:rPr>
                <a:t>เส้นประสาทไขสันหลัง</a:t>
              </a:r>
            </a:p>
            <a:p>
              <a:pPr algn="ctr"/>
              <a:r>
                <a:rPr lang="th-TH" sz="1800" dirty="0">
                  <a:solidFill>
                    <a:srgbClr val="0070C0"/>
                  </a:solidFill>
                </a:rPr>
                <a:t>รับความรู้สึก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7832CEA-D557-B1CC-C824-2D023BF5D75F}"/>
                </a:ext>
              </a:extLst>
            </p:cNvPr>
            <p:cNvSpPr txBox="1"/>
            <p:nvPr/>
          </p:nvSpPr>
          <p:spPr>
            <a:xfrm>
              <a:off x="7358745" y="3004461"/>
              <a:ext cx="21435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1800" dirty="0">
                  <a:solidFill>
                    <a:srgbClr val="C00000"/>
                  </a:solidFill>
                </a:rPr>
                <a:t>เส้นประสาทไขสันหลัง</a:t>
              </a:r>
            </a:p>
            <a:p>
              <a:pPr algn="ctr"/>
              <a:r>
                <a:rPr lang="th-TH" sz="1800" dirty="0">
                  <a:solidFill>
                    <a:srgbClr val="C00000"/>
                  </a:solidFill>
                </a:rPr>
                <a:t>สั่งการ</a:t>
              </a:r>
            </a:p>
          </p:txBody>
        </p:sp>
        <p:sp>
          <p:nvSpPr>
            <p:cNvPr id="11" name="Arrow: Up 10">
              <a:extLst>
                <a:ext uri="{FF2B5EF4-FFF2-40B4-BE49-F238E27FC236}">
                  <a16:creationId xmlns:a16="http://schemas.microsoft.com/office/drawing/2014/main" id="{F6BD383B-61C3-5DD7-181A-FD829881F0B9}"/>
                </a:ext>
              </a:extLst>
            </p:cNvPr>
            <p:cNvSpPr/>
            <p:nvPr/>
          </p:nvSpPr>
          <p:spPr>
            <a:xfrm rot="7510847">
              <a:off x="3149603" y="4159127"/>
              <a:ext cx="290779" cy="978408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Arrow: Up 11">
              <a:extLst>
                <a:ext uri="{FF2B5EF4-FFF2-40B4-BE49-F238E27FC236}">
                  <a16:creationId xmlns:a16="http://schemas.microsoft.com/office/drawing/2014/main" id="{BC90DEBA-C279-BE89-528F-CFB534499B24}"/>
                </a:ext>
              </a:extLst>
            </p:cNvPr>
            <p:cNvSpPr/>
            <p:nvPr/>
          </p:nvSpPr>
          <p:spPr>
            <a:xfrm rot="7855666">
              <a:off x="3550977" y="3161550"/>
              <a:ext cx="290779" cy="978408"/>
            </a:xfrm>
            <a:prstGeom prst="up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85F31A-AA5A-16D9-1C7E-4D93CC84B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239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49141-AF7C-95AA-5E78-10C1D4007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485"/>
            <a:ext cx="10515600" cy="1325563"/>
          </a:xfrm>
        </p:spPr>
        <p:txBody>
          <a:bodyPr/>
          <a:lstStyle/>
          <a:p>
            <a:r>
              <a:rPr lang="th-TH" sz="4000" dirty="0"/>
              <a:t>ระบบประสาทอัตโนมัติ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B859B6-E110-6833-31C9-34DF7F8A7917}"/>
              </a:ext>
            </a:extLst>
          </p:cNvPr>
          <p:cNvGrpSpPr/>
          <p:nvPr/>
        </p:nvGrpSpPr>
        <p:grpSpPr>
          <a:xfrm>
            <a:off x="-19" y="1188302"/>
            <a:ext cx="12066214" cy="5597657"/>
            <a:chOff x="-19" y="1188302"/>
            <a:chExt cx="12066214" cy="559765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F9CB560-871A-3D55-0006-88D54564D68B}"/>
                </a:ext>
              </a:extLst>
            </p:cNvPr>
            <p:cNvGrpSpPr/>
            <p:nvPr/>
          </p:nvGrpSpPr>
          <p:grpSpPr>
            <a:xfrm>
              <a:off x="-19" y="1188302"/>
              <a:ext cx="12066214" cy="5597657"/>
              <a:chOff x="-19" y="1188302"/>
              <a:chExt cx="12066214" cy="5597657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EA02FB9-54E6-2057-5032-C53BBB9877D5}"/>
                  </a:ext>
                </a:extLst>
              </p:cNvPr>
              <p:cNvGrpSpPr/>
              <p:nvPr/>
            </p:nvGrpSpPr>
            <p:grpSpPr>
              <a:xfrm>
                <a:off x="3772" y="1188302"/>
                <a:ext cx="12062423" cy="5525730"/>
                <a:chOff x="3772" y="796417"/>
                <a:chExt cx="12062423" cy="5525730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3E160E46-54E9-8D4D-4BE2-DAD3940769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10684" t="10609" r="8349" b="8817"/>
                <a:stretch/>
              </p:blipFill>
              <p:spPr>
                <a:xfrm>
                  <a:off x="1956619" y="796417"/>
                  <a:ext cx="8524568" cy="5525730"/>
                </a:xfrm>
                <a:prstGeom prst="rect">
                  <a:avLst/>
                </a:prstGeom>
              </p:spPr>
            </p:pic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DAEC92C9-77BF-8920-C671-8C8CDB326321}"/>
                    </a:ext>
                  </a:extLst>
                </p:cNvPr>
                <p:cNvGrpSpPr/>
                <p:nvPr/>
              </p:nvGrpSpPr>
              <p:grpSpPr>
                <a:xfrm>
                  <a:off x="380062" y="3288897"/>
                  <a:ext cx="1863011" cy="1828195"/>
                  <a:chOff x="10723633" y="1814056"/>
                  <a:chExt cx="1863011" cy="1828195"/>
                </a:xfrm>
              </p:grpSpPr>
              <p:sp>
                <p:nvSpPr>
                  <p:cNvPr id="21" name="Arrow: Down 20">
                    <a:extLst>
                      <a:ext uri="{FF2B5EF4-FFF2-40B4-BE49-F238E27FC236}">
                        <a16:creationId xmlns:a16="http://schemas.microsoft.com/office/drawing/2014/main" id="{E8885774-8A1F-3856-FC88-F8D1925124F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1459539" y="2663843"/>
                    <a:ext cx="484632" cy="978408"/>
                  </a:xfrm>
                  <a:prstGeom prst="downArrow">
                    <a:avLst/>
                  </a:prstGeom>
                  <a:solidFill>
                    <a:srgbClr val="FF69B4"/>
                  </a:solidFill>
                  <a:ln w="15875" cap="flat" cmpd="sng" algn="ctr">
                    <a:solidFill>
                      <a:srgbClr val="FF69B4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H Sarabun New"/>
                      <a:ea typeface="+mn-ea"/>
                      <a:cs typeface="TH Sarabun New"/>
                    </a:endParaRPr>
                  </a:p>
                </p:txBody>
              </p: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E21B1E1A-7F6C-A56F-4370-4E66D1DCC4B8}"/>
                      </a:ext>
                    </a:extLst>
                  </p:cNvPr>
                  <p:cNvSpPr txBox="1"/>
                  <p:nvPr/>
                </p:nvSpPr>
                <p:spPr>
                  <a:xfrm>
                    <a:off x="10723633" y="1814056"/>
                    <a:ext cx="1863011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uLnTx/>
                        <a:uFillTx/>
                        <a:latin typeface="TH Sarabun New"/>
                        <a:cs typeface="TH Sarabun New"/>
                      </a:rPr>
                      <a:t>เร่งขึ้น</a:t>
                    </a:r>
                  </a:p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uLnTx/>
                        <a:uFillTx/>
                        <a:latin typeface="TH Sarabun New"/>
                        <a:cs typeface="TH Sarabun New"/>
                      </a:rPr>
                      <a:t>ใช้พลังงานมากขึ้น</a:t>
                    </a:r>
                  </a:p>
                </p:txBody>
              </p:sp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718A98B5-5C93-5741-F6BC-81CEA63DB8E9}"/>
                    </a:ext>
                  </a:extLst>
                </p:cNvPr>
                <p:cNvGrpSpPr/>
                <p:nvPr/>
              </p:nvGrpSpPr>
              <p:grpSpPr>
                <a:xfrm>
                  <a:off x="9949980" y="3254479"/>
                  <a:ext cx="1846980" cy="1905915"/>
                  <a:chOff x="-383759" y="1799304"/>
                  <a:chExt cx="1846980" cy="1905915"/>
                </a:xfrm>
              </p:grpSpPr>
              <p:sp>
                <p:nvSpPr>
                  <p:cNvPr id="19" name="Arrow: Down 18">
                    <a:extLst>
                      <a:ext uri="{FF2B5EF4-FFF2-40B4-BE49-F238E27FC236}">
                        <a16:creationId xmlns:a16="http://schemas.microsoft.com/office/drawing/2014/main" id="{62C2FD55-548C-4622-3053-AF649D64334E}"/>
                      </a:ext>
                    </a:extLst>
                  </p:cNvPr>
                  <p:cNvSpPr/>
                  <p:nvPr/>
                </p:nvSpPr>
                <p:spPr>
                  <a:xfrm>
                    <a:off x="324465" y="2726811"/>
                    <a:ext cx="484632" cy="978408"/>
                  </a:xfrm>
                  <a:prstGeom prst="downArrow">
                    <a:avLst/>
                  </a:prstGeom>
                  <a:solidFill>
                    <a:srgbClr val="FF69B4"/>
                  </a:solidFill>
                  <a:ln w="15875" cap="flat" cmpd="sng" algn="ctr">
                    <a:solidFill>
                      <a:srgbClr val="FF69B4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H Sarabun New"/>
                      <a:ea typeface="+mn-ea"/>
                      <a:cs typeface="TH Sarabun New"/>
                    </a:endParaRPr>
                  </a:p>
                </p:txBody>
              </p:sp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EFC71D56-E6BA-8522-0E96-6D08F37E10F3}"/>
                      </a:ext>
                    </a:extLst>
                  </p:cNvPr>
                  <p:cNvSpPr txBox="1"/>
                  <p:nvPr/>
                </p:nvSpPr>
                <p:spPr>
                  <a:xfrm>
                    <a:off x="-383759" y="1799304"/>
                    <a:ext cx="1846980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b="0" i="0" u="none" strike="noStrike" kern="0" cap="none" spc="0" normalizeH="0" baseline="0" noProof="0" dirty="0">
                        <a:ln>
                          <a:noFill/>
                        </a:ln>
                        <a:uLnTx/>
                        <a:uFillTx/>
                        <a:latin typeface="TH Sarabun New"/>
                        <a:cs typeface="TH Sarabun New"/>
                      </a:rPr>
                      <a:t>ช้าลง</a:t>
                    </a:r>
                  </a:p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b="0" i="0" u="none" strike="noStrike" kern="0" cap="none" spc="0" normalizeH="0" baseline="0" noProof="0" dirty="0">
                        <a:ln>
                          <a:noFill/>
                        </a:ln>
                        <a:uLnTx/>
                        <a:uFillTx/>
                        <a:latin typeface="TH Sarabun New"/>
                        <a:cs typeface="TH Sarabun New"/>
                      </a:rPr>
                      <a:t>ใช้พลังงานน้อยลง</a:t>
                    </a:r>
                  </a:p>
                </p:txBody>
              </p:sp>
            </p:grp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A1296D7-8140-2633-6EC5-119DF1C9899A}"/>
                    </a:ext>
                  </a:extLst>
                </p:cNvPr>
                <p:cNvSpPr txBox="1"/>
                <p:nvPr/>
              </p:nvSpPr>
              <p:spPr>
                <a:xfrm>
                  <a:off x="3772" y="2310581"/>
                  <a:ext cx="2661306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uLnTx/>
                      <a:uFillTx/>
                      <a:latin typeface="TH Sarabun New"/>
                      <a:cs typeface="TH Sarabun New"/>
                    </a:rPr>
                    <a:t>เมื่อสมองตีความกระแส</a:t>
                  </a:r>
                </a:p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uLnTx/>
                      <a:uFillTx/>
                      <a:latin typeface="TH Sarabun New"/>
                      <a:cs typeface="TH Sarabun New"/>
                    </a:rPr>
                    <a:t>ประสาทว่าต้องปฏิบัติการ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6FF75C1-55CF-EADB-94E1-E479F7FB99CA}"/>
                    </a:ext>
                  </a:extLst>
                </p:cNvPr>
                <p:cNvSpPr txBox="1"/>
                <p:nvPr/>
              </p:nvSpPr>
              <p:spPr>
                <a:xfrm>
                  <a:off x="9608470" y="2315502"/>
                  <a:ext cx="2457725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uLnTx/>
                      <a:uFillTx/>
                      <a:latin typeface="TH Sarabun New"/>
                      <a:cs typeface="TH Sarabun New"/>
                    </a:rPr>
                    <a:t>เมื่อสมองตีความกระแส</a:t>
                  </a:r>
                </a:p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uLnTx/>
                      <a:uFillTx/>
                      <a:latin typeface="TH Sarabun New"/>
                      <a:cs typeface="TH Sarabun New"/>
                    </a:rPr>
                    <a:t>ประสาทว่าต้องพัก</a:t>
                  </a:r>
                </a:p>
              </p:txBody>
            </p:sp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DC8217-D986-698C-BD60-F159C547BDEA}"/>
                  </a:ext>
                </a:extLst>
              </p:cNvPr>
              <p:cNvSpPr txBox="1"/>
              <p:nvPr/>
            </p:nvSpPr>
            <p:spPr>
              <a:xfrm>
                <a:off x="-19" y="6508960"/>
                <a:ext cx="17043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Source: </a:t>
                </a:r>
                <a:r>
                  <a:rPr lang="th-TH" sz="1200" dirty="0"/>
                  <a:t>หนังสือสุขภาพนักสร้างบารมี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4FB26DE-9864-8B0F-41FA-B330E3DE2B3D}"/>
                  </a:ext>
                </a:extLst>
              </p:cNvPr>
              <p:cNvSpPr txBox="1"/>
              <p:nvPr/>
            </p:nvSpPr>
            <p:spPr>
              <a:xfrm>
                <a:off x="261258" y="1712683"/>
                <a:ext cx="15840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2400" dirty="0">
                    <a:solidFill>
                      <a:srgbClr val="FF0000"/>
                    </a:solidFill>
                  </a:rPr>
                  <a:t>ตื่นตระหนก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D496C1-903E-93D5-B627-C201646B6099}"/>
                  </a:ext>
                </a:extLst>
              </p:cNvPr>
              <p:cNvSpPr txBox="1"/>
              <p:nvPr/>
            </p:nvSpPr>
            <p:spPr>
              <a:xfrm>
                <a:off x="10711056" y="1741715"/>
                <a:ext cx="114807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2400" dirty="0"/>
                  <a:t>พักสงบ</a:t>
                </a: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644E2EE3-EDC4-54A7-6D37-CA54B1689929}"/>
                  </a:ext>
                </a:extLst>
              </p:cNvPr>
              <p:cNvCxnSpPr>
                <a:cxnSpLocks/>
                <a:stCxn id="10" idx="3"/>
              </p:cNvCxnSpPr>
              <p:nvPr/>
            </p:nvCxnSpPr>
            <p:spPr>
              <a:xfrm flipV="1">
                <a:off x="1845346" y="1937665"/>
                <a:ext cx="1622791" cy="5851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73B51575-0B92-89BF-DA2A-3659911997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82743" y="1972548"/>
                <a:ext cx="1828313" cy="962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75AAADE-CF59-D9E6-71AA-105060058033}"/>
                </a:ext>
              </a:extLst>
            </p:cNvPr>
            <p:cNvSpPr txBox="1"/>
            <p:nvPr/>
          </p:nvSpPr>
          <p:spPr>
            <a:xfrm>
              <a:off x="3502853" y="1730328"/>
              <a:ext cx="1220206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th-TH" sz="26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ซิมพาเทติก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33F093-D3AF-B741-32F1-65DB7120562B}"/>
                </a:ext>
              </a:extLst>
            </p:cNvPr>
            <p:cNvSpPr txBox="1"/>
            <p:nvPr/>
          </p:nvSpPr>
          <p:spPr>
            <a:xfrm>
              <a:off x="7186243" y="1742052"/>
              <a:ext cx="1713931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th-TH" sz="2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พาราซิมพาเทติก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8C97D3-839B-4DB4-B534-51C090DE2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97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49141-AF7C-95AA-5E78-10C1D4007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485"/>
            <a:ext cx="10515600" cy="1325563"/>
          </a:xfrm>
        </p:spPr>
        <p:txBody>
          <a:bodyPr/>
          <a:lstStyle/>
          <a:p>
            <a:r>
              <a:rPr lang="th-TH" sz="4000" dirty="0"/>
              <a:t>ระบบประสาทอัตโนมัติ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CAF874-3ED5-10A1-E34A-547E36B3E601}"/>
              </a:ext>
            </a:extLst>
          </p:cNvPr>
          <p:cNvGrpSpPr>
            <a:grpSpLocks noChangeAspect="1"/>
          </p:cNvGrpSpPr>
          <p:nvPr/>
        </p:nvGrpSpPr>
        <p:grpSpPr>
          <a:xfrm>
            <a:off x="3099230" y="2757385"/>
            <a:ext cx="5993540" cy="1343231"/>
            <a:chOff x="4748842" y="1638006"/>
            <a:chExt cx="5993540" cy="13432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89ED61-C731-EB2B-2690-F70270C5B9D1}"/>
                </a:ext>
              </a:extLst>
            </p:cNvPr>
            <p:cNvSpPr txBox="1"/>
            <p:nvPr/>
          </p:nvSpPr>
          <p:spPr>
            <a:xfrm>
              <a:off x="7738034" y="1645255"/>
              <a:ext cx="3004348" cy="584775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dirty="0">
                  <a:solidFill>
                    <a:schemeClr val="bg1"/>
                  </a:solidFill>
                </a:rPr>
                <a:t>พาราซิมพาเทติก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F571143-3318-A498-5C82-DAAB320E8E9B}"/>
                </a:ext>
              </a:extLst>
            </p:cNvPr>
            <p:cNvSpPr txBox="1"/>
            <p:nvPr/>
          </p:nvSpPr>
          <p:spPr>
            <a:xfrm>
              <a:off x="4748842" y="1638006"/>
              <a:ext cx="2988318" cy="584775"/>
            </a:xfrm>
            <a:prstGeom prst="rect">
              <a:avLst/>
            </a:prstGeom>
            <a:solidFill>
              <a:srgbClr val="FF69B4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dirty="0">
                  <a:solidFill>
                    <a:srgbClr val="FF69B4"/>
                  </a:solidFill>
                </a:rPr>
                <a:t>     </a:t>
              </a:r>
              <a:r>
                <a:rPr lang="th-TH" sz="3200" dirty="0">
                  <a:solidFill>
                    <a:schemeClr val="bg1"/>
                  </a:solidFill>
                </a:rPr>
                <a:t>ซิมพาเทติก</a:t>
              </a:r>
              <a:r>
                <a:rPr lang="th-TH" sz="3200" dirty="0">
                  <a:solidFill>
                    <a:srgbClr val="0070C0"/>
                  </a:solidFill>
                </a:rPr>
                <a:t>     </a:t>
              </a:r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1FC750CF-62BB-8BBC-8AAF-482EBDDFE7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15205" y="2249716"/>
              <a:ext cx="848563" cy="731521"/>
            </a:xfrm>
            <a:prstGeom prst="triangl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5D1CC5-3C51-545F-AC0B-784C887F3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72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4C500-7160-6B1C-F906-1D8C3AEAD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สรุป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E73963-6463-A568-8BF1-188A51BD2D05}"/>
              </a:ext>
            </a:extLst>
          </p:cNvPr>
          <p:cNvGrpSpPr/>
          <p:nvPr/>
        </p:nvGrpSpPr>
        <p:grpSpPr>
          <a:xfrm>
            <a:off x="1894634" y="2310001"/>
            <a:ext cx="8402733" cy="2237999"/>
            <a:chOff x="2760634" y="1034498"/>
            <a:chExt cx="8402733" cy="223799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76C8786-49E8-F211-13BB-0FE52AF7587A}"/>
                </a:ext>
              </a:extLst>
            </p:cNvPr>
            <p:cNvSpPr txBox="1"/>
            <p:nvPr/>
          </p:nvSpPr>
          <p:spPr>
            <a:xfrm>
              <a:off x="3838329" y="2867468"/>
              <a:ext cx="830677" cy="40011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ไขสันหลัง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605EB8-E588-85FF-E774-DD385B1F5962}"/>
                </a:ext>
              </a:extLst>
            </p:cNvPr>
            <p:cNvSpPr txBox="1"/>
            <p:nvPr/>
          </p:nvSpPr>
          <p:spPr>
            <a:xfrm>
              <a:off x="5520362" y="1034498"/>
              <a:ext cx="1151276" cy="40011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ระบบประสาท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9FEE16F-ED62-F338-57F2-7808B3D04E0E}"/>
                </a:ext>
              </a:extLst>
            </p:cNvPr>
            <p:cNvSpPr txBox="1"/>
            <p:nvPr/>
          </p:nvSpPr>
          <p:spPr>
            <a:xfrm>
              <a:off x="3493740" y="1934457"/>
              <a:ext cx="1505540" cy="40011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ระบบประสาทกลาง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82C7FB-87F3-5467-D996-36CBAD52B932}"/>
                </a:ext>
              </a:extLst>
            </p:cNvPr>
            <p:cNvSpPr txBox="1"/>
            <p:nvPr/>
          </p:nvSpPr>
          <p:spPr>
            <a:xfrm>
              <a:off x="7268202" y="1939375"/>
              <a:ext cx="1827744" cy="40011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ระบบประสาทส่วนปลาย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BE4FCDB-1D43-5DA7-9640-36A23177F822}"/>
                </a:ext>
              </a:extLst>
            </p:cNvPr>
            <p:cNvCxnSpPr>
              <a:cxnSpLocks/>
              <a:stCxn id="6" idx="2"/>
              <a:endCxn id="7" idx="0"/>
            </p:cNvCxnSpPr>
            <p:nvPr/>
          </p:nvCxnSpPr>
          <p:spPr>
            <a:xfrm flipH="1">
              <a:off x="4246510" y="1434608"/>
              <a:ext cx="1849490" cy="499849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32BC397-8A67-8607-2644-7CC9138E3897}"/>
                </a:ext>
              </a:extLst>
            </p:cNvPr>
            <p:cNvCxnSpPr>
              <a:cxnSpLocks/>
              <a:stCxn id="6" idx="2"/>
              <a:endCxn id="8" idx="0"/>
            </p:cNvCxnSpPr>
            <p:nvPr/>
          </p:nvCxnSpPr>
          <p:spPr>
            <a:xfrm>
              <a:off x="6096000" y="1434608"/>
              <a:ext cx="2086074" cy="504767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1A8D780-8942-631F-3D88-21337FEE79BF}"/>
                </a:ext>
              </a:extLst>
            </p:cNvPr>
            <p:cNvSpPr txBox="1"/>
            <p:nvPr/>
          </p:nvSpPr>
          <p:spPr>
            <a:xfrm>
              <a:off x="2760634" y="2862551"/>
              <a:ext cx="559769" cy="40011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สมอง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3D68EF9-BE66-8A0D-219A-581359B4CC44}"/>
                </a:ext>
              </a:extLst>
            </p:cNvPr>
            <p:cNvCxnSpPr>
              <a:cxnSpLocks/>
              <a:stCxn id="7" idx="2"/>
              <a:endCxn id="11" idx="0"/>
            </p:cNvCxnSpPr>
            <p:nvPr/>
          </p:nvCxnSpPr>
          <p:spPr>
            <a:xfrm flipH="1">
              <a:off x="3040519" y="2334567"/>
              <a:ext cx="1205991" cy="527984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8D91150-21E5-5B6B-7152-52B77E995DE9}"/>
                </a:ext>
              </a:extLst>
            </p:cNvPr>
            <p:cNvCxnSpPr>
              <a:cxnSpLocks/>
              <a:stCxn id="7" idx="2"/>
              <a:endCxn id="5" idx="0"/>
            </p:cNvCxnSpPr>
            <p:nvPr/>
          </p:nvCxnSpPr>
          <p:spPr>
            <a:xfrm>
              <a:off x="4246510" y="2334567"/>
              <a:ext cx="7158" cy="532901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EA1EBFE-21E2-54DA-B164-10A822BC5F98}"/>
                </a:ext>
              </a:extLst>
            </p:cNvPr>
            <p:cNvSpPr txBox="1"/>
            <p:nvPr/>
          </p:nvSpPr>
          <p:spPr>
            <a:xfrm>
              <a:off x="5557864" y="2867468"/>
              <a:ext cx="1390124" cy="40011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เส้นประสาทสมอง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E4B1DD-CA12-93D7-3D7C-B2A0FE2109D7}"/>
                </a:ext>
              </a:extLst>
            </p:cNvPr>
            <p:cNvSpPr txBox="1"/>
            <p:nvPr/>
          </p:nvSpPr>
          <p:spPr>
            <a:xfrm>
              <a:off x="7354776" y="2872387"/>
              <a:ext cx="1661031" cy="40011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เส้นประสาทไขสันหลัง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B85714D-9CB2-9C92-A257-ABB28DD6F6DF}"/>
                </a:ext>
              </a:extLst>
            </p:cNvPr>
            <p:cNvCxnSpPr>
              <a:cxnSpLocks/>
              <a:stCxn id="8" idx="2"/>
              <a:endCxn id="14" idx="0"/>
            </p:cNvCxnSpPr>
            <p:nvPr/>
          </p:nvCxnSpPr>
          <p:spPr>
            <a:xfrm flipH="1">
              <a:off x="6252926" y="2339485"/>
              <a:ext cx="1929148" cy="52798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4FE5FBC-C298-8F4D-9E1E-ED1D7BE90E22}"/>
                </a:ext>
              </a:extLst>
            </p:cNvPr>
            <p:cNvCxnSpPr>
              <a:cxnSpLocks/>
              <a:stCxn id="8" idx="2"/>
              <a:endCxn id="15" idx="0"/>
            </p:cNvCxnSpPr>
            <p:nvPr/>
          </p:nvCxnSpPr>
          <p:spPr>
            <a:xfrm>
              <a:off x="8182074" y="2339485"/>
              <a:ext cx="3218" cy="532902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00AFF77-FFDE-8777-03C2-7BEAD05C897A}"/>
                </a:ext>
              </a:extLst>
            </p:cNvPr>
            <p:cNvSpPr txBox="1"/>
            <p:nvPr/>
          </p:nvSpPr>
          <p:spPr>
            <a:xfrm>
              <a:off x="9383714" y="2863239"/>
              <a:ext cx="1779653" cy="40011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ระบบประสาทอัตโนมัติ 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205D7FD-27D8-395D-A0C4-B2AB3FC52562}"/>
                </a:ext>
              </a:extLst>
            </p:cNvPr>
            <p:cNvCxnSpPr>
              <a:cxnSpLocks/>
              <a:stCxn id="8" idx="2"/>
              <a:endCxn id="18" idx="0"/>
            </p:cNvCxnSpPr>
            <p:nvPr/>
          </p:nvCxnSpPr>
          <p:spPr>
            <a:xfrm>
              <a:off x="8182074" y="2339485"/>
              <a:ext cx="2091467" cy="523754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14ED4D-E7FB-E846-16F0-0B6F1257A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18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05192-EA7B-1996-C270-15CAF3769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Quiz 1.1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2469C-F828-748C-8013-161CB0F361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38099"/>
            <a:ext cx="9128760" cy="4284889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th-TH" sz="2400" dirty="0"/>
              <a:t>ระบบประสาทกลางประกอบด้วยสมองและไขสันหลังเท่านั้น (</a:t>
            </a:r>
            <a:r>
              <a:rPr lang="en-US" sz="2400" dirty="0"/>
              <a:t>T/F)</a:t>
            </a:r>
            <a:endParaRPr lang="th-TH" sz="2400" dirty="0"/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เส้นประสาทสมองทั้งหมดมี 12 คู่ (</a:t>
            </a:r>
            <a:r>
              <a:rPr lang="en-US" sz="2400" dirty="0"/>
              <a:t>T/F)</a:t>
            </a:r>
            <a:endParaRPr lang="th-TH" sz="2400" dirty="0"/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ระบบประสาทอัตโนมัติประกอบด้วยระบบซิมพาเทติกและระบบพาราซิมพาเทติก (</a:t>
            </a:r>
            <a:r>
              <a:rPr lang="en-US" sz="2400" dirty="0"/>
              <a:t>T/F)</a:t>
            </a:r>
            <a:endParaRPr lang="th-TH" sz="2400" dirty="0"/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การทำงานของระบบซิมพาเทติกทำให้อัตราการเต้นของหัวใจเพิ่มขึ้น (</a:t>
            </a:r>
            <a:r>
              <a:rPr lang="en-US" sz="2400" dirty="0"/>
              <a:t>T/F)</a:t>
            </a:r>
            <a:endParaRPr lang="th-TH" sz="2400" dirty="0"/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เส้นประสาทไขสันหลังทั้งหมดเป็นเส้นประสาทผสม (ทั้งรับความรู้สึกและสั่งการ)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43368-5EC1-C638-E664-07FCED869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445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05192-EA7B-1996-C270-15CAF3769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Quiz 1.2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2469C-F828-748C-8013-161CB0F361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38099"/>
            <a:ext cx="9128760" cy="428488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th-TH" sz="2400" dirty="0"/>
              <a:t>ระบบประสาทซิมพาเทติกและพาราซิมพาเทติกทำงานเสริมกันเสมอ (</a:t>
            </a:r>
            <a:r>
              <a:rPr lang="en-US" sz="2400" dirty="0"/>
              <a:t>T/F)</a:t>
            </a:r>
            <a:endParaRPr lang="th-TH" sz="2400" dirty="0"/>
          </a:p>
          <a:p>
            <a:pPr marL="457200" indent="-457200">
              <a:buFont typeface="+mj-lt"/>
              <a:buAutoNum type="arabicPeriod" startAt="6"/>
            </a:pPr>
            <a:r>
              <a:rPr lang="th-TH" sz="2400" dirty="0"/>
              <a:t>เส้นประสาทสมองคู่ที่ 1 (</a:t>
            </a:r>
            <a:r>
              <a:rPr lang="en-US" sz="2400" dirty="0"/>
              <a:t>Olfactory nerve) </a:t>
            </a:r>
            <a:r>
              <a:rPr lang="th-TH" sz="2400" dirty="0"/>
              <a:t>เป็นเส้นประสาทรับความรู้สึกเพียงอย่างเดียว (</a:t>
            </a:r>
            <a:r>
              <a:rPr lang="en-US" sz="2400" dirty="0"/>
              <a:t>T/F)</a:t>
            </a:r>
            <a:endParaRPr lang="th-TH" sz="2400" dirty="0"/>
          </a:p>
          <a:p>
            <a:pPr marL="457200" indent="-457200">
              <a:buFont typeface="+mj-lt"/>
              <a:buAutoNum type="arabicPeriod" startAt="6"/>
            </a:pPr>
            <a:r>
              <a:rPr lang="th-TH" sz="2400" dirty="0"/>
              <a:t>เซลล์ประสาทในระบบประสาทส่วนปลายสามารถฟื้นฟูตัวเองได้ดีกว่าในระบบประสาทกลาง (</a:t>
            </a:r>
            <a:r>
              <a:rPr lang="en-US" sz="2400" dirty="0"/>
              <a:t>T/F)</a:t>
            </a:r>
            <a:endParaRPr lang="th-TH" sz="2400" dirty="0"/>
          </a:p>
          <a:p>
            <a:pPr marL="457200" indent="-457200">
              <a:buFont typeface="+mj-lt"/>
              <a:buAutoNum type="arabicPeriod" startAt="6"/>
            </a:pPr>
            <a:r>
              <a:rPr lang="th-TH" sz="2400" dirty="0"/>
              <a:t>การทำงานของระบบพาราซิมพาเทติกทำให้ม่านตาขยายเพื่อมองวัตถุไกล (</a:t>
            </a:r>
            <a:r>
              <a:rPr lang="en-US" sz="2400" dirty="0"/>
              <a:t>T/F)</a:t>
            </a:r>
            <a:endParaRPr lang="th-TH" sz="2400" dirty="0"/>
          </a:p>
          <a:p>
            <a:pPr marL="457200" indent="-457200">
              <a:buFont typeface="+mj-lt"/>
              <a:buAutoNum type="arabicPeriod" startAt="6"/>
            </a:pPr>
            <a:r>
              <a:rPr lang="th-TH" sz="2400" dirty="0"/>
              <a:t>ไขสันหลังทำหน้าที่ส่งผ่านข้อมูลระหว่างสมองและร่างกาย (</a:t>
            </a:r>
            <a:r>
              <a:rPr lang="en-US" sz="2400" dirty="0"/>
              <a:t>T/F)</a:t>
            </a:r>
            <a:endParaRPr lang="th-TH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FBF8AA-4E1A-4DDF-27B2-4EED01008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51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FE67C-A846-BCCD-86A3-63DC70843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5929" y="1908625"/>
            <a:ext cx="6560142" cy="3063149"/>
          </a:xfrm>
        </p:spPr>
        <p:txBody>
          <a:bodyPr/>
          <a:lstStyle/>
          <a:p>
            <a:br>
              <a:rPr lang="th-TH" sz="4400" dirty="0"/>
            </a:br>
            <a:r>
              <a:rPr lang="th-TH" sz="4400" dirty="0"/>
              <a:t>2. โครงสร้างและส่วนต่างๆ ของสมอง </a:t>
            </a:r>
            <a:br>
              <a:rPr lang="th-TH" sz="4400" dirty="0"/>
            </a:br>
            <a:endParaRPr lang="th-TH" sz="4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B6A97E-8297-27E7-F4E7-9D5B8D9E9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474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2181D-911C-1343-7267-E35AC86CC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57" y="1119031"/>
            <a:ext cx="4384736" cy="4619938"/>
          </a:xfrm>
          <a:noFill/>
        </p:spPr>
        <p:txBody>
          <a:bodyPr>
            <a:noAutofit/>
          </a:bodyPr>
          <a:lstStyle/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A8735-F1DC-1DE6-0A38-429B2F660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1708" y="554942"/>
            <a:ext cx="5552091" cy="5768220"/>
          </a:xfrm>
          <a:noFill/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th-TH" dirty="0"/>
              <a:t>ระบบประสาท 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th-TH" dirty="0"/>
              <a:t>โครงสร้างและส่วนต่างๆ ของสมอง 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th-TH" dirty="0"/>
              <a:t>หน้าที่ของส่วนต่างๆ ของสมอง 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th-TH" dirty="0"/>
              <a:t>การสื่อสารและเชื่อมโยงของเซลล์สมอง 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th-TH" dirty="0"/>
              <a:t>ความยืดหยุ่นของประสาทและพัฒนาการด้านสติปัญญา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724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15E9B-D94B-BDC7-54C7-35043435D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ระบบประสาท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FEB8E6A-75F3-7F72-A1AD-082784767A78}"/>
              </a:ext>
            </a:extLst>
          </p:cNvPr>
          <p:cNvGrpSpPr/>
          <p:nvPr/>
        </p:nvGrpSpPr>
        <p:grpSpPr>
          <a:xfrm>
            <a:off x="504715" y="1955002"/>
            <a:ext cx="10386976" cy="3353206"/>
            <a:chOff x="776391" y="1034498"/>
            <a:chExt cx="10386976" cy="335320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E5C88AB-BB95-7F9A-1F5A-D0CBE21161C5}"/>
                </a:ext>
              </a:extLst>
            </p:cNvPr>
            <p:cNvSpPr txBox="1"/>
            <p:nvPr/>
          </p:nvSpPr>
          <p:spPr>
            <a:xfrm>
              <a:off x="3838329" y="2867468"/>
              <a:ext cx="830677" cy="40011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ไขสันหลัง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7A3DCFE-F89B-34B6-CD52-279291AD4579}"/>
                </a:ext>
              </a:extLst>
            </p:cNvPr>
            <p:cNvSpPr txBox="1"/>
            <p:nvPr/>
          </p:nvSpPr>
          <p:spPr>
            <a:xfrm>
              <a:off x="5520362" y="1034498"/>
              <a:ext cx="1151276" cy="40011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ระบบประสาท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8F331AA-5A4C-30CA-8C99-2BD5446E0A2A}"/>
                </a:ext>
              </a:extLst>
            </p:cNvPr>
            <p:cNvSpPr txBox="1"/>
            <p:nvPr/>
          </p:nvSpPr>
          <p:spPr>
            <a:xfrm>
              <a:off x="3493740" y="1934457"/>
              <a:ext cx="1505540" cy="40011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ระบบประสาทกลาง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BB1B57C-FFA3-94D2-0398-DB339D332769}"/>
                </a:ext>
              </a:extLst>
            </p:cNvPr>
            <p:cNvSpPr txBox="1"/>
            <p:nvPr/>
          </p:nvSpPr>
          <p:spPr>
            <a:xfrm>
              <a:off x="7268202" y="1939375"/>
              <a:ext cx="1827744" cy="40011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ระบบประสาทส่วนปลาย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41DA84F-EC5C-B806-EAC4-4505CC772B8D}"/>
                </a:ext>
              </a:extLst>
            </p:cNvPr>
            <p:cNvCxnSpPr>
              <a:cxnSpLocks/>
              <a:stCxn id="29" idx="2"/>
              <a:endCxn id="30" idx="0"/>
            </p:cNvCxnSpPr>
            <p:nvPr/>
          </p:nvCxnSpPr>
          <p:spPr>
            <a:xfrm flipH="1">
              <a:off x="4246510" y="1434608"/>
              <a:ext cx="1849490" cy="499849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21D12D8-89DA-D91D-98B9-517621A7FC51}"/>
                </a:ext>
              </a:extLst>
            </p:cNvPr>
            <p:cNvCxnSpPr>
              <a:cxnSpLocks/>
              <a:stCxn id="29" idx="2"/>
              <a:endCxn id="31" idx="0"/>
            </p:cNvCxnSpPr>
            <p:nvPr/>
          </p:nvCxnSpPr>
          <p:spPr>
            <a:xfrm>
              <a:off x="6096000" y="1434608"/>
              <a:ext cx="2086074" cy="504767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22D8878-60C4-70F4-A0E7-35997756D25B}"/>
                </a:ext>
              </a:extLst>
            </p:cNvPr>
            <p:cNvSpPr txBox="1"/>
            <p:nvPr/>
          </p:nvSpPr>
          <p:spPr>
            <a:xfrm>
              <a:off x="2760634" y="2862551"/>
              <a:ext cx="559769" cy="40011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สมอง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801428C-ECE2-3E5A-1B03-33D9F7F813C0}"/>
                </a:ext>
              </a:extLst>
            </p:cNvPr>
            <p:cNvCxnSpPr>
              <a:cxnSpLocks/>
              <a:stCxn id="30" idx="2"/>
              <a:endCxn id="34" idx="0"/>
            </p:cNvCxnSpPr>
            <p:nvPr/>
          </p:nvCxnSpPr>
          <p:spPr>
            <a:xfrm flipH="1">
              <a:off x="3040519" y="2334567"/>
              <a:ext cx="1205991" cy="527984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7475F19-1825-FEB5-FD5B-7DF34E77176F}"/>
                </a:ext>
              </a:extLst>
            </p:cNvPr>
            <p:cNvCxnSpPr>
              <a:cxnSpLocks/>
              <a:stCxn id="30" idx="2"/>
              <a:endCxn id="28" idx="0"/>
            </p:cNvCxnSpPr>
            <p:nvPr/>
          </p:nvCxnSpPr>
          <p:spPr>
            <a:xfrm>
              <a:off x="4246510" y="2334567"/>
              <a:ext cx="7158" cy="532901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C1AD578-7DFE-302F-ED4D-A44475FD65F8}"/>
                </a:ext>
              </a:extLst>
            </p:cNvPr>
            <p:cNvSpPr txBox="1"/>
            <p:nvPr/>
          </p:nvSpPr>
          <p:spPr>
            <a:xfrm>
              <a:off x="5557864" y="2867468"/>
              <a:ext cx="1390124" cy="40011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เส้นประสาทสมอง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07C5406-7033-D15E-9468-3C1E80F4449D}"/>
                </a:ext>
              </a:extLst>
            </p:cNvPr>
            <p:cNvSpPr txBox="1"/>
            <p:nvPr/>
          </p:nvSpPr>
          <p:spPr>
            <a:xfrm>
              <a:off x="7354776" y="2872387"/>
              <a:ext cx="1661031" cy="40011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เส้นประสาทไขสันหลัง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4F27B5C-AC98-F319-69ED-6BDCAA4C594E}"/>
                </a:ext>
              </a:extLst>
            </p:cNvPr>
            <p:cNvCxnSpPr>
              <a:cxnSpLocks/>
              <a:stCxn id="31" idx="2"/>
              <a:endCxn id="37" idx="0"/>
            </p:cNvCxnSpPr>
            <p:nvPr/>
          </p:nvCxnSpPr>
          <p:spPr>
            <a:xfrm flipH="1">
              <a:off x="6252926" y="2339485"/>
              <a:ext cx="1929148" cy="52798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934DFE2-989A-233A-11C5-6030111DFDC9}"/>
                </a:ext>
              </a:extLst>
            </p:cNvPr>
            <p:cNvCxnSpPr>
              <a:cxnSpLocks/>
              <a:stCxn id="31" idx="2"/>
              <a:endCxn id="38" idx="0"/>
            </p:cNvCxnSpPr>
            <p:nvPr/>
          </p:nvCxnSpPr>
          <p:spPr>
            <a:xfrm>
              <a:off x="8182074" y="2339485"/>
              <a:ext cx="3218" cy="532902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BE1C1CE-BDB2-C5A5-7D9B-8E01BE92A421}"/>
                </a:ext>
              </a:extLst>
            </p:cNvPr>
            <p:cNvSpPr txBox="1"/>
            <p:nvPr/>
          </p:nvSpPr>
          <p:spPr>
            <a:xfrm>
              <a:off x="9383714" y="2863239"/>
              <a:ext cx="1779653" cy="40011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ระบบประสาทอัตโนมัติ 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634AA53-C836-E444-6B6E-5B3D1004E74A}"/>
                </a:ext>
              </a:extLst>
            </p:cNvPr>
            <p:cNvCxnSpPr>
              <a:cxnSpLocks/>
              <a:stCxn id="31" idx="2"/>
              <a:endCxn id="41" idx="0"/>
            </p:cNvCxnSpPr>
            <p:nvPr/>
          </p:nvCxnSpPr>
          <p:spPr>
            <a:xfrm>
              <a:off x="8182074" y="2339485"/>
              <a:ext cx="2091467" cy="523754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7F2EE06-FDC9-9499-52EE-F391DE536CEF}"/>
                </a:ext>
              </a:extLst>
            </p:cNvPr>
            <p:cNvSpPr txBox="1"/>
            <p:nvPr/>
          </p:nvSpPr>
          <p:spPr>
            <a:xfrm>
              <a:off x="776391" y="3973531"/>
              <a:ext cx="1149674" cy="40011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สมองส่วนหน้า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9CE00F5-8476-A8FF-35DA-5D39F59449B4}"/>
                </a:ext>
              </a:extLst>
            </p:cNvPr>
            <p:cNvSpPr txBox="1"/>
            <p:nvPr/>
          </p:nvSpPr>
          <p:spPr>
            <a:xfrm>
              <a:off x="2436696" y="3973526"/>
              <a:ext cx="1205778" cy="40011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สมองส่วนกลาง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B3E10AB-A007-881A-8365-DA023D2BF61F}"/>
                </a:ext>
              </a:extLst>
            </p:cNvPr>
            <p:cNvSpPr txBox="1"/>
            <p:nvPr/>
          </p:nvSpPr>
          <p:spPr>
            <a:xfrm>
              <a:off x="4132375" y="3987594"/>
              <a:ext cx="1140056" cy="40011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สมองส่วนท้าย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6EBB1AD-3B0D-D96E-5ECE-108E24A8633C}"/>
                </a:ext>
              </a:extLst>
            </p:cNvPr>
            <p:cNvCxnSpPr>
              <a:cxnSpLocks/>
              <a:stCxn id="34" idx="2"/>
              <a:endCxn id="43" idx="0"/>
            </p:cNvCxnSpPr>
            <p:nvPr/>
          </p:nvCxnSpPr>
          <p:spPr>
            <a:xfrm flipH="1">
              <a:off x="1351228" y="3262661"/>
              <a:ext cx="1689291" cy="71087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C09CF0C1-4217-4D90-C5CC-575697F93C68}"/>
                </a:ext>
              </a:extLst>
            </p:cNvPr>
            <p:cNvCxnSpPr>
              <a:cxnSpLocks/>
              <a:stCxn id="34" idx="2"/>
              <a:endCxn id="44" idx="0"/>
            </p:cNvCxnSpPr>
            <p:nvPr/>
          </p:nvCxnSpPr>
          <p:spPr>
            <a:xfrm flipH="1">
              <a:off x="3039585" y="3262661"/>
              <a:ext cx="934" cy="710865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5344847-E8E6-0C88-71F6-BD7A9DAF8DB6}"/>
                </a:ext>
              </a:extLst>
            </p:cNvPr>
            <p:cNvCxnSpPr>
              <a:cxnSpLocks/>
              <a:stCxn id="34" idx="2"/>
              <a:endCxn id="45" idx="0"/>
            </p:cNvCxnSpPr>
            <p:nvPr/>
          </p:nvCxnSpPr>
          <p:spPr>
            <a:xfrm>
              <a:off x="3040519" y="3262661"/>
              <a:ext cx="1661884" cy="72493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4DA6BB-FC2A-6616-6A10-30BD56C54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905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35651-AC41-8512-E128-E1DD68936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พัฒนาการของสมองเด็กในครรภ์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C8CA1-261C-CF3C-0773-F5F3917DB6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8535" y="1825625"/>
            <a:ext cx="5073986" cy="429768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การพัฒนาของเซลล์ที่สร้างส่วนต่างๆ ของสมอง (สมองส่วนหน้า สมองส่วนกลาง สมองส่วนท้าย) เป็นกระบวนการที่ละเอียดอ่อนและรับอิทธิพลจากสภาพแวดล้อม เช่น การใช้ยาของมารดา การได้รับสารพิษ รวมทั้งพันธุกรรมที่เด็กได้รับมา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การทำงานของสมองพัฒนาแบบล่างสู่บน (</a:t>
            </a:r>
            <a:r>
              <a:rPr lang="en-US" sz="2400" dirty="0"/>
              <a:t>bottom up) </a:t>
            </a:r>
            <a:r>
              <a:rPr lang="th-TH" sz="2400" dirty="0"/>
              <a:t>จากด้านหลังสู่ด้านหน้า</a:t>
            </a:r>
          </a:p>
          <a:p>
            <a:pPr>
              <a:buFont typeface="Wingdings" panose="05000000000000000000" pitchFamily="2" charset="2"/>
              <a:buChar char="§"/>
            </a:pPr>
            <a:endParaRPr lang="th-TH" sz="2000" dirty="0"/>
          </a:p>
          <a:p>
            <a:pPr>
              <a:buFont typeface="Wingdings" panose="05000000000000000000" pitchFamily="2" charset="2"/>
              <a:buChar char="§"/>
            </a:pPr>
            <a:endParaRPr lang="th-TH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B9F0470-65DC-0A2C-5B71-B03E62AFA4ED}"/>
              </a:ext>
            </a:extLst>
          </p:cNvPr>
          <p:cNvGrpSpPr/>
          <p:nvPr/>
        </p:nvGrpSpPr>
        <p:grpSpPr>
          <a:xfrm>
            <a:off x="916403" y="1863718"/>
            <a:ext cx="5036231" cy="4470424"/>
            <a:chOff x="99563" y="1130703"/>
            <a:chExt cx="5036231" cy="447042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F16BF65-8169-7F66-7995-5769B70EA9E5}"/>
                </a:ext>
              </a:extLst>
            </p:cNvPr>
            <p:cNvSpPr txBox="1"/>
            <p:nvPr/>
          </p:nvSpPr>
          <p:spPr>
            <a:xfrm>
              <a:off x="99563" y="5324128"/>
              <a:ext cx="29209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Source: The Growing Brain, </a:t>
              </a:r>
              <a:r>
                <a:rPr lang="en-US" sz="1200" dirty="0" err="1"/>
                <a:t>ZerotoThree</a:t>
              </a:r>
              <a:endParaRPr lang="th-TH" sz="1200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8AE1D72-147D-8461-C8FA-AF721F50124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2685" y="1130703"/>
              <a:ext cx="5003109" cy="4150736"/>
              <a:chOff x="534441" y="648927"/>
              <a:chExt cx="5886011" cy="488321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BF0E70C-E21C-11D6-1565-B7C86697DE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7731" t="15627" r="46290" b="16559"/>
              <a:stretch/>
            </p:blipFill>
            <p:spPr>
              <a:xfrm>
                <a:off x="534441" y="648927"/>
                <a:ext cx="5886011" cy="4883218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3EBB29B-360D-26F6-D539-5C1753D3B059}"/>
                  </a:ext>
                </a:extLst>
              </p:cNvPr>
              <p:cNvSpPr txBox="1"/>
              <p:nvPr/>
            </p:nvSpPr>
            <p:spPr>
              <a:xfrm>
                <a:off x="1317501" y="1543664"/>
                <a:ext cx="776175" cy="369332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/>
                    <a:cs typeface="TH Sarabun New"/>
                  </a:rPr>
                  <a:t>3 อาทิตย์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939B9D-09A1-37C1-9D2B-E899198CEB36}"/>
                  </a:ext>
                </a:extLst>
              </p:cNvPr>
              <p:cNvSpPr txBox="1"/>
              <p:nvPr/>
            </p:nvSpPr>
            <p:spPr>
              <a:xfrm>
                <a:off x="2891631" y="1125792"/>
                <a:ext cx="862737" cy="369332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/>
                    <a:cs typeface="TH Sarabun New"/>
                  </a:rPr>
                  <a:t>11 อาทิตย์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B3A25E-92C0-5274-1608-2E753E4D6CEE}"/>
                  </a:ext>
                </a:extLst>
              </p:cNvPr>
              <p:cNvSpPr txBox="1"/>
              <p:nvPr/>
            </p:nvSpPr>
            <p:spPr>
              <a:xfrm>
                <a:off x="4948545" y="865236"/>
                <a:ext cx="671980" cy="369332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/>
                    <a:cs typeface="TH Sarabun New"/>
                  </a:rPr>
                  <a:t>แรกเกิด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48E178-0BE7-96D2-2750-7884A4E51D15}"/>
                  </a:ext>
                </a:extLst>
              </p:cNvPr>
              <p:cNvSpPr txBox="1"/>
              <p:nvPr/>
            </p:nvSpPr>
            <p:spPr>
              <a:xfrm>
                <a:off x="583607" y="5029210"/>
                <a:ext cx="10935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H Sarabun New"/>
                    <a:cs typeface="TH Sarabun New"/>
                  </a:rPr>
                  <a:t>สมองส่วนหน้า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8C84157-A427-0F55-8F67-3B6EA3C1EC47}"/>
                  </a:ext>
                </a:extLst>
              </p:cNvPr>
              <p:cNvSpPr txBox="1"/>
              <p:nvPr/>
            </p:nvSpPr>
            <p:spPr>
              <a:xfrm>
                <a:off x="1878789" y="5024300"/>
                <a:ext cx="11480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H Sarabun New"/>
                    <a:cs typeface="TH Sarabun New"/>
                  </a:rPr>
                  <a:t>สมองส่วนกลาง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471D11B-7E7B-DEA1-7773-4718B83D6FA1}"/>
                  </a:ext>
                </a:extLst>
              </p:cNvPr>
              <p:cNvSpPr txBox="1"/>
              <p:nvPr/>
            </p:nvSpPr>
            <p:spPr>
              <a:xfrm>
                <a:off x="3410273" y="5029217"/>
                <a:ext cx="10839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H Sarabun New"/>
                    <a:cs typeface="TH Sarabun New"/>
                  </a:rPr>
                  <a:t>สมองส่วนท้าย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759C9A-7E81-2443-7A68-D9E3164900BA}"/>
                  </a:ext>
                </a:extLst>
              </p:cNvPr>
              <p:cNvSpPr txBox="1"/>
              <p:nvPr/>
            </p:nvSpPr>
            <p:spPr>
              <a:xfrm>
                <a:off x="4987487" y="5024301"/>
                <a:ext cx="10070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H Sarabun New"/>
                    <a:cs typeface="TH Sarabun New"/>
                  </a:rPr>
                  <a:t>    ไขสันหลัง</a:t>
                </a: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2A3F53B-3A6A-42D6-2853-BC566D4128A0}"/>
              </a:ext>
            </a:extLst>
          </p:cNvPr>
          <p:cNvSpPr txBox="1"/>
          <p:nvPr/>
        </p:nvSpPr>
        <p:spPr>
          <a:xfrm>
            <a:off x="3776774" y="6043015"/>
            <a:ext cx="500311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0070C0"/>
                </a:solidFill>
              </a:rPr>
              <a:t>สมองส่วนกลาง + สมองส่วนท้าย = </a:t>
            </a:r>
            <a:r>
              <a:rPr lang="th-TH" sz="3200" dirty="0">
                <a:solidFill>
                  <a:srgbClr val="FF69B4"/>
                </a:solidFill>
              </a:rPr>
              <a:t>ก้านสมอง</a:t>
            </a:r>
            <a:endParaRPr lang="th-TH" dirty="0">
              <a:solidFill>
                <a:srgbClr val="FF69B4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999FF-B85C-5565-C155-367834F8F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02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35651-AC41-8512-E128-E1DD68936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หน้าที่ของสมองส่วนท้าย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C8CA1-261C-CF3C-0773-F5F3917DB6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8535" y="1825625"/>
            <a:ext cx="5073986" cy="429768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รับผิดชอบและควบคุมการทำงานพื้นฐานสำหรับชีวิตมนุษย์ เช่น การหายใจ จังหวะการเต้นของหัวใจ และระดับน้ำตาลในเลือด เป็นต้น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ได้รับการปกป้องและพัฒนาอย่างดีมาตั้งแต่แรกเกิด</a:t>
            </a:r>
          </a:p>
          <a:p>
            <a:pPr>
              <a:buFont typeface="Wingdings" panose="05000000000000000000" pitchFamily="2" charset="2"/>
              <a:buChar char="§"/>
            </a:pPr>
            <a:endParaRPr lang="th-TH" sz="2000" dirty="0"/>
          </a:p>
          <a:p>
            <a:pPr>
              <a:buFont typeface="Wingdings" panose="05000000000000000000" pitchFamily="2" charset="2"/>
              <a:buChar char="§"/>
            </a:pPr>
            <a:endParaRPr lang="th-TH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A19B138-BC5A-559F-02B9-C6F534F682C9}"/>
              </a:ext>
            </a:extLst>
          </p:cNvPr>
          <p:cNvGrpSpPr>
            <a:grpSpLocks noChangeAspect="1"/>
          </p:cNvGrpSpPr>
          <p:nvPr/>
        </p:nvGrpSpPr>
        <p:grpSpPr>
          <a:xfrm>
            <a:off x="879858" y="1428934"/>
            <a:ext cx="5129520" cy="4617400"/>
            <a:chOff x="6429758" y="1428933"/>
            <a:chExt cx="5368414" cy="483244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3F9CAB4-5DC0-C0C3-8BE5-9FC8AE4FFE28}"/>
                </a:ext>
              </a:extLst>
            </p:cNvPr>
            <p:cNvSpPr txBox="1"/>
            <p:nvPr/>
          </p:nvSpPr>
          <p:spPr>
            <a:xfrm>
              <a:off x="7744919" y="5984378"/>
              <a:ext cx="29209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Source: The Growing Brain, </a:t>
              </a:r>
              <a:r>
                <a:rPr lang="en-US" sz="1200" dirty="0" err="1"/>
                <a:t>ZerotoThree</a:t>
              </a:r>
              <a:endParaRPr lang="th-TH" sz="1200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26FE2AE-B5B7-605B-D461-5929320FE970}"/>
                </a:ext>
              </a:extLst>
            </p:cNvPr>
            <p:cNvGrpSpPr/>
            <p:nvPr/>
          </p:nvGrpSpPr>
          <p:grpSpPr>
            <a:xfrm>
              <a:off x="6429758" y="1428933"/>
              <a:ext cx="5368414" cy="4404852"/>
              <a:chOff x="1170039" y="1219200"/>
              <a:chExt cx="5368414" cy="4404852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ADF6B05-85C7-B67B-2E58-FAE7104E7D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9597" t="17778" r="46371" b="17993"/>
              <a:stretch/>
            </p:blipFill>
            <p:spPr>
              <a:xfrm>
                <a:off x="1170039" y="1219200"/>
                <a:ext cx="5368414" cy="4404852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C0E3375-2F1D-3E05-975F-4C543C185EB1}"/>
                  </a:ext>
                </a:extLst>
              </p:cNvPr>
              <p:cNvSpPr txBox="1"/>
              <p:nvPr/>
            </p:nvSpPr>
            <p:spPr>
              <a:xfrm>
                <a:off x="1242681" y="1603282"/>
                <a:ext cx="1401346" cy="461665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/>
                    <a:cs typeface="TH Sarabun New"/>
                  </a:rPr>
                  <a:t>สมองส่วนหน้า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488AE6E-960B-8A80-640B-87E833DB2086}"/>
                  </a:ext>
                </a:extLst>
              </p:cNvPr>
              <p:cNvSpPr txBox="1"/>
              <p:nvPr/>
            </p:nvSpPr>
            <p:spPr>
              <a:xfrm>
                <a:off x="1441907" y="4183635"/>
                <a:ext cx="1475084" cy="461665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/>
                    <a:cs typeface="TH Sarabun New"/>
                  </a:rPr>
                  <a:t>สมองส่วนกลาง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66EE28B-EBFB-E705-4545-757278B58378}"/>
                  </a:ext>
                </a:extLst>
              </p:cNvPr>
              <p:cNvSpPr txBox="1"/>
              <p:nvPr/>
            </p:nvSpPr>
            <p:spPr>
              <a:xfrm>
                <a:off x="4921026" y="4734241"/>
                <a:ext cx="1386918" cy="461665"/>
              </a:xfrm>
              <a:prstGeom prst="rect">
                <a:avLst/>
              </a:prstGeom>
              <a:solidFill>
                <a:srgbClr val="FF69B4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/>
                    <a:cs typeface="TH Sarabun New"/>
                  </a:rPr>
                  <a:t>สมองส่วนท้าย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C80CE59A-F390-FC4F-4A75-E60BEA99ACE3}"/>
                  </a:ext>
                </a:extLst>
              </p:cNvPr>
              <p:cNvCxnSpPr/>
              <p:nvPr/>
            </p:nvCxnSpPr>
            <p:spPr>
              <a:xfrm>
                <a:off x="1838610" y="1946786"/>
                <a:ext cx="914400" cy="91440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7C85AFF4-7BC1-0159-AEEF-5ADF4ACA2E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621161" y="4183635"/>
                <a:ext cx="737420" cy="550606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</p:grp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6F312E-87EE-7EB1-C1D3-E6EF830B4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119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35651-AC41-8512-E128-E1DD68936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หน้าที่ของสมองส่วนกลาง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C8CA1-261C-CF3C-0773-F5F3917DB6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8535" y="1825625"/>
            <a:ext cx="5073986" cy="429768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ควบคุมการเคลื่อนไหว การนอน/การตื่น การฟัง การตื่นตัว การเคลื่อนไหวของตา เป็นต้น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ควบคุมอุณหภูมิร่างกาย</a:t>
            </a:r>
          </a:p>
          <a:p>
            <a:pPr>
              <a:buFont typeface="Wingdings" panose="05000000000000000000" pitchFamily="2" charset="2"/>
              <a:buChar char="§"/>
            </a:pPr>
            <a:endParaRPr lang="th-TH" sz="2000" dirty="0"/>
          </a:p>
          <a:p>
            <a:pPr>
              <a:buFont typeface="Wingdings" panose="05000000000000000000" pitchFamily="2" charset="2"/>
              <a:buChar char="§"/>
            </a:pPr>
            <a:endParaRPr lang="th-TH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DD07B31-40D6-3874-FB53-75BAB0CA2A48}"/>
              </a:ext>
            </a:extLst>
          </p:cNvPr>
          <p:cNvGrpSpPr>
            <a:grpSpLocks noChangeAspect="1"/>
          </p:cNvGrpSpPr>
          <p:nvPr/>
        </p:nvGrpSpPr>
        <p:grpSpPr>
          <a:xfrm>
            <a:off x="862331" y="1524358"/>
            <a:ext cx="5129520" cy="4501871"/>
            <a:chOff x="349867" y="1423875"/>
            <a:chExt cx="5371904" cy="47145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1DC2EF-396C-176D-D6E5-AF825A51B058}"/>
                </a:ext>
              </a:extLst>
            </p:cNvPr>
            <p:cNvSpPr txBox="1"/>
            <p:nvPr/>
          </p:nvSpPr>
          <p:spPr>
            <a:xfrm>
              <a:off x="1575323" y="5861473"/>
              <a:ext cx="29209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Source: The Growing Brain, </a:t>
              </a:r>
              <a:r>
                <a:rPr lang="en-US" sz="1200" dirty="0" err="1"/>
                <a:t>ZerotoThree</a:t>
              </a:r>
              <a:endParaRPr lang="th-TH" sz="1200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D65C8C3-3226-23F4-56D8-FE97FB72FD8A}"/>
                </a:ext>
              </a:extLst>
            </p:cNvPr>
            <p:cNvGrpSpPr/>
            <p:nvPr/>
          </p:nvGrpSpPr>
          <p:grpSpPr>
            <a:xfrm>
              <a:off x="349867" y="1423875"/>
              <a:ext cx="5371904" cy="4404852"/>
              <a:chOff x="1166549" y="1219200"/>
              <a:chExt cx="5371904" cy="440485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C71ED1C-1D61-1A5C-29B3-F0E1D56710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9597" t="17778" r="46371" b="17993"/>
              <a:stretch/>
            </p:blipFill>
            <p:spPr>
              <a:xfrm>
                <a:off x="1170039" y="1219200"/>
                <a:ext cx="5368414" cy="4404852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628F84B-E95A-2765-0C9D-14325FF3CE94}"/>
                  </a:ext>
                </a:extLst>
              </p:cNvPr>
              <p:cNvSpPr txBox="1"/>
              <p:nvPr/>
            </p:nvSpPr>
            <p:spPr>
              <a:xfrm>
                <a:off x="1166549" y="1592829"/>
                <a:ext cx="1401346" cy="461665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/>
                    <a:cs typeface="TH Sarabun New"/>
                  </a:rPr>
                  <a:t>สมองส่วนหน้า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54572E-F9AB-78E0-56CE-864E4C5E7A71}"/>
                  </a:ext>
                </a:extLst>
              </p:cNvPr>
              <p:cNvSpPr txBox="1"/>
              <p:nvPr/>
            </p:nvSpPr>
            <p:spPr>
              <a:xfrm>
                <a:off x="1441907" y="4183635"/>
                <a:ext cx="1475084" cy="461665"/>
              </a:xfrm>
              <a:prstGeom prst="rect">
                <a:avLst/>
              </a:prstGeom>
              <a:solidFill>
                <a:srgbClr val="FF69B4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/>
                    <a:cs typeface="TH Sarabun New"/>
                  </a:rPr>
                  <a:t>สมองส่วนกลาง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112856-BC3B-7215-FC44-9BCD75D1F1EC}"/>
                  </a:ext>
                </a:extLst>
              </p:cNvPr>
              <p:cNvSpPr txBox="1"/>
              <p:nvPr/>
            </p:nvSpPr>
            <p:spPr>
              <a:xfrm>
                <a:off x="4891530" y="4734241"/>
                <a:ext cx="138691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/>
                    <a:cs typeface="TH Sarabun New"/>
                  </a:rPr>
                  <a:t>สมองส่วนท้าย</a:t>
                </a: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F689960F-A2D7-8EBE-3D86-A2B2A6C52269}"/>
                  </a:ext>
                </a:extLst>
              </p:cNvPr>
              <p:cNvCxnSpPr/>
              <p:nvPr/>
            </p:nvCxnSpPr>
            <p:spPr>
              <a:xfrm>
                <a:off x="1838610" y="1946786"/>
                <a:ext cx="914400" cy="91440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C3D46358-7E3B-4C1F-5AB3-BF03CB3286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621161" y="4183635"/>
                <a:ext cx="737420" cy="550606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28CB7-B4C1-358F-938D-B4EBFC901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063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35651-AC41-8512-E128-E1DD68936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หน้าที่ของสมองส่วนหน้า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C8CA1-261C-CF3C-0773-F5F3917DB6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8535" y="1825625"/>
            <a:ext cx="5073986" cy="429768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รับผิดชอบและควบคุมการทำงานที่ซับซ้อนของร่างกาย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ดูแลการคิด การรับรู้ การวางแผน และการประมวลภาษา</a:t>
            </a:r>
          </a:p>
          <a:p>
            <a:pPr>
              <a:buFont typeface="Wingdings" panose="05000000000000000000" pitchFamily="2" charset="2"/>
              <a:buChar char="§"/>
            </a:pPr>
            <a:endParaRPr lang="th-TH" sz="2000" dirty="0"/>
          </a:p>
          <a:p>
            <a:pPr>
              <a:buFont typeface="Wingdings" panose="05000000000000000000" pitchFamily="2" charset="2"/>
              <a:buChar char="§"/>
            </a:pPr>
            <a:endParaRPr lang="th-TH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90EE92-04DC-0917-D8CC-73B2D2FFC7E5}"/>
              </a:ext>
            </a:extLst>
          </p:cNvPr>
          <p:cNvGrpSpPr>
            <a:grpSpLocks noChangeAspect="1"/>
          </p:cNvGrpSpPr>
          <p:nvPr/>
        </p:nvGrpSpPr>
        <p:grpSpPr>
          <a:xfrm>
            <a:off x="791574" y="1240639"/>
            <a:ext cx="5099993" cy="4653842"/>
            <a:chOff x="6448807" y="1240639"/>
            <a:chExt cx="5368414" cy="489878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B99FF9A-0AB5-3D84-E5D0-91C9807B9D1D}"/>
                </a:ext>
              </a:extLst>
            </p:cNvPr>
            <p:cNvSpPr txBox="1"/>
            <p:nvPr/>
          </p:nvSpPr>
          <p:spPr>
            <a:xfrm>
              <a:off x="7672518" y="5862421"/>
              <a:ext cx="29209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Source: The Growing Brain, </a:t>
              </a:r>
              <a:r>
                <a:rPr lang="en-US" sz="1200" dirty="0" err="1"/>
                <a:t>ZerotoThree</a:t>
              </a:r>
              <a:endParaRPr lang="th-TH" sz="1200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E912084-8071-7C4C-55C3-A60F56F3A414}"/>
                </a:ext>
              </a:extLst>
            </p:cNvPr>
            <p:cNvGrpSpPr/>
            <p:nvPr/>
          </p:nvGrpSpPr>
          <p:grpSpPr>
            <a:xfrm>
              <a:off x="6448807" y="1240639"/>
              <a:ext cx="5368414" cy="4404852"/>
              <a:chOff x="1170039" y="1219200"/>
              <a:chExt cx="5368414" cy="4404852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6DE2558-2ECE-777E-D960-9485CE0991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9597" t="17778" r="46371" b="17993"/>
              <a:stretch/>
            </p:blipFill>
            <p:spPr>
              <a:xfrm>
                <a:off x="1170039" y="1219200"/>
                <a:ext cx="5368414" cy="4404852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83E1F49-6D01-0774-0D39-73525A00591D}"/>
                  </a:ext>
                </a:extLst>
              </p:cNvPr>
              <p:cNvSpPr txBox="1"/>
              <p:nvPr/>
            </p:nvSpPr>
            <p:spPr>
              <a:xfrm>
                <a:off x="1330530" y="1527192"/>
                <a:ext cx="1401346" cy="461665"/>
              </a:xfrm>
              <a:prstGeom prst="rect">
                <a:avLst/>
              </a:prstGeom>
              <a:solidFill>
                <a:srgbClr val="FF69B4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/>
                    <a:cs typeface="TH Sarabun New"/>
                  </a:rPr>
                  <a:t>สมองส่วนหน้า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1A0F32D-8DB7-A186-EAEB-C8AA08D1AC7A}"/>
                  </a:ext>
                </a:extLst>
              </p:cNvPr>
              <p:cNvSpPr txBox="1"/>
              <p:nvPr/>
            </p:nvSpPr>
            <p:spPr>
              <a:xfrm>
                <a:off x="1441907" y="4183635"/>
                <a:ext cx="1475084" cy="461665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/>
                    <a:cs typeface="TH Sarabun New"/>
                  </a:rPr>
                  <a:t>สมองส่วนกลาง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F4118A6-5C99-F856-11B3-8505FFE28D4C}"/>
                  </a:ext>
                </a:extLst>
              </p:cNvPr>
              <p:cNvSpPr txBox="1"/>
              <p:nvPr/>
            </p:nvSpPr>
            <p:spPr>
              <a:xfrm>
                <a:off x="4921026" y="4734241"/>
                <a:ext cx="138691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/>
                    <a:cs typeface="TH Sarabun New"/>
                  </a:rPr>
                  <a:t>สมองส่วนท้าย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AC748E6E-F3D8-6810-D1C9-BE29C456E1C4}"/>
                  </a:ext>
                </a:extLst>
              </p:cNvPr>
              <p:cNvCxnSpPr>
                <a:cxnSpLocks/>
                <a:stCxn id="17" idx="2"/>
              </p:cNvCxnSpPr>
              <p:nvPr/>
            </p:nvCxnSpPr>
            <p:spPr>
              <a:xfrm>
                <a:off x="2031203" y="1988857"/>
                <a:ext cx="885788" cy="806692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4E642CCC-3A6B-FA0E-6B99-7D0079F6B4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621161" y="4183635"/>
                <a:ext cx="737420" cy="550606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</p:grp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473785-F3A0-1561-565C-4DF94118B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760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15E9B-D94B-BDC7-54C7-35043435D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ระบบประสาท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FEB8E6A-75F3-7F72-A1AD-082784767A78}"/>
              </a:ext>
            </a:extLst>
          </p:cNvPr>
          <p:cNvGrpSpPr/>
          <p:nvPr/>
        </p:nvGrpSpPr>
        <p:grpSpPr>
          <a:xfrm>
            <a:off x="504715" y="1955002"/>
            <a:ext cx="10386976" cy="3353206"/>
            <a:chOff x="776391" y="1034498"/>
            <a:chExt cx="10386976" cy="335320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E5C88AB-BB95-7F9A-1F5A-D0CBE21161C5}"/>
                </a:ext>
              </a:extLst>
            </p:cNvPr>
            <p:cNvSpPr txBox="1"/>
            <p:nvPr/>
          </p:nvSpPr>
          <p:spPr>
            <a:xfrm>
              <a:off x="3838329" y="2867468"/>
              <a:ext cx="830677" cy="40011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ไขสันหลัง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7A3DCFE-F89B-34B6-CD52-279291AD4579}"/>
                </a:ext>
              </a:extLst>
            </p:cNvPr>
            <p:cNvSpPr txBox="1"/>
            <p:nvPr/>
          </p:nvSpPr>
          <p:spPr>
            <a:xfrm>
              <a:off x="5520362" y="1034498"/>
              <a:ext cx="1151276" cy="40011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ระบบประสาท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8F331AA-5A4C-30CA-8C99-2BD5446E0A2A}"/>
                </a:ext>
              </a:extLst>
            </p:cNvPr>
            <p:cNvSpPr txBox="1"/>
            <p:nvPr/>
          </p:nvSpPr>
          <p:spPr>
            <a:xfrm>
              <a:off x="3493740" y="1934457"/>
              <a:ext cx="1505540" cy="40011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ระบบประสาทกลาง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BB1B57C-FFA3-94D2-0398-DB339D332769}"/>
                </a:ext>
              </a:extLst>
            </p:cNvPr>
            <p:cNvSpPr txBox="1"/>
            <p:nvPr/>
          </p:nvSpPr>
          <p:spPr>
            <a:xfrm>
              <a:off x="7268202" y="1939375"/>
              <a:ext cx="1827744" cy="40011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ระบบประสาทส่วนปลาย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41DA84F-EC5C-B806-EAC4-4505CC772B8D}"/>
                </a:ext>
              </a:extLst>
            </p:cNvPr>
            <p:cNvCxnSpPr>
              <a:cxnSpLocks/>
              <a:stCxn id="29" idx="2"/>
              <a:endCxn id="30" idx="0"/>
            </p:cNvCxnSpPr>
            <p:nvPr/>
          </p:nvCxnSpPr>
          <p:spPr>
            <a:xfrm flipH="1">
              <a:off x="4246510" y="1434608"/>
              <a:ext cx="1849490" cy="499849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21D12D8-89DA-D91D-98B9-517621A7FC51}"/>
                </a:ext>
              </a:extLst>
            </p:cNvPr>
            <p:cNvCxnSpPr>
              <a:cxnSpLocks/>
              <a:stCxn id="29" idx="2"/>
              <a:endCxn id="31" idx="0"/>
            </p:cNvCxnSpPr>
            <p:nvPr/>
          </p:nvCxnSpPr>
          <p:spPr>
            <a:xfrm>
              <a:off x="6096000" y="1434608"/>
              <a:ext cx="2086074" cy="504767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22D8878-60C4-70F4-A0E7-35997756D25B}"/>
                </a:ext>
              </a:extLst>
            </p:cNvPr>
            <p:cNvSpPr txBox="1"/>
            <p:nvPr/>
          </p:nvSpPr>
          <p:spPr>
            <a:xfrm>
              <a:off x="2760634" y="2862551"/>
              <a:ext cx="559769" cy="40011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สมอง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801428C-ECE2-3E5A-1B03-33D9F7F813C0}"/>
                </a:ext>
              </a:extLst>
            </p:cNvPr>
            <p:cNvCxnSpPr>
              <a:cxnSpLocks/>
              <a:stCxn id="30" idx="2"/>
              <a:endCxn id="34" idx="0"/>
            </p:cNvCxnSpPr>
            <p:nvPr/>
          </p:nvCxnSpPr>
          <p:spPr>
            <a:xfrm flipH="1">
              <a:off x="3040519" y="2334567"/>
              <a:ext cx="1205991" cy="527984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7475F19-1825-FEB5-FD5B-7DF34E77176F}"/>
                </a:ext>
              </a:extLst>
            </p:cNvPr>
            <p:cNvCxnSpPr>
              <a:cxnSpLocks/>
              <a:stCxn id="30" idx="2"/>
              <a:endCxn id="28" idx="0"/>
            </p:cNvCxnSpPr>
            <p:nvPr/>
          </p:nvCxnSpPr>
          <p:spPr>
            <a:xfrm>
              <a:off x="4246510" y="2334567"/>
              <a:ext cx="7158" cy="532901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C1AD578-7DFE-302F-ED4D-A44475FD65F8}"/>
                </a:ext>
              </a:extLst>
            </p:cNvPr>
            <p:cNvSpPr txBox="1"/>
            <p:nvPr/>
          </p:nvSpPr>
          <p:spPr>
            <a:xfrm>
              <a:off x="5557864" y="2867468"/>
              <a:ext cx="1390124" cy="40011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เส้นประสาทสมอง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07C5406-7033-D15E-9468-3C1E80F4449D}"/>
                </a:ext>
              </a:extLst>
            </p:cNvPr>
            <p:cNvSpPr txBox="1"/>
            <p:nvPr/>
          </p:nvSpPr>
          <p:spPr>
            <a:xfrm>
              <a:off x="7354776" y="2872387"/>
              <a:ext cx="1661031" cy="40011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เส้นประสาทไขสันหลัง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4F27B5C-AC98-F319-69ED-6BDCAA4C594E}"/>
                </a:ext>
              </a:extLst>
            </p:cNvPr>
            <p:cNvCxnSpPr>
              <a:cxnSpLocks/>
              <a:stCxn id="31" idx="2"/>
              <a:endCxn id="37" idx="0"/>
            </p:cNvCxnSpPr>
            <p:nvPr/>
          </p:nvCxnSpPr>
          <p:spPr>
            <a:xfrm flipH="1">
              <a:off x="6252926" y="2339485"/>
              <a:ext cx="1929148" cy="52798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934DFE2-989A-233A-11C5-6030111DFDC9}"/>
                </a:ext>
              </a:extLst>
            </p:cNvPr>
            <p:cNvCxnSpPr>
              <a:cxnSpLocks/>
              <a:stCxn id="31" idx="2"/>
              <a:endCxn id="38" idx="0"/>
            </p:cNvCxnSpPr>
            <p:nvPr/>
          </p:nvCxnSpPr>
          <p:spPr>
            <a:xfrm>
              <a:off x="8182074" y="2339485"/>
              <a:ext cx="3218" cy="532902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BE1C1CE-BDB2-C5A5-7D9B-8E01BE92A421}"/>
                </a:ext>
              </a:extLst>
            </p:cNvPr>
            <p:cNvSpPr txBox="1"/>
            <p:nvPr/>
          </p:nvSpPr>
          <p:spPr>
            <a:xfrm>
              <a:off x="9383714" y="2863239"/>
              <a:ext cx="1779653" cy="40011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ระบบประสาทอัตโนมัติ 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634AA53-C836-E444-6B6E-5B3D1004E74A}"/>
                </a:ext>
              </a:extLst>
            </p:cNvPr>
            <p:cNvCxnSpPr>
              <a:cxnSpLocks/>
              <a:stCxn id="31" idx="2"/>
              <a:endCxn id="41" idx="0"/>
            </p:cNvCxnSpPr>
            <p:nvPr/>
          </p:nvCxnSpPr>
          <p:spPr>
            <a:xfrm>
              <a:off x="8182074" y="2339485"/>
              <a:ext cx="2091467" cy="523754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7F2EE06-FDC9-9499-52EE-F391DE536CEF}"/>
                </a:ext>
              </a:extLst>
            </p:cNvPr>
            <p:cNvSpPr txBox="1"/>
            <p:nvPr/>
          </p:nvSpPr>
          <p:spPr>
            <a:xfrm>
              <a:off x="776391" y="3973531"/>
              <a:ext cx="1149674" cy="40011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สมองส่วนหน้า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9CE00F5-8476-A8FF-35DA-5D39F59449B4}"/>
                </a:ext>
              </a:extLst>
            </p:cNvPr>
            <p:cNvSpPr txBox="1"/>
            <p:nvPr/>
          </p:nvSpPr>
          <p:spPr>
            <a:xfrm>
              <a:off x="2436696" y="3973526"/>
              <a:ext cx="1205778" cy="40011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สมองส่วนกลาง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B3E10AB-A007-881A-8365-DA023D2BF61F}"/>
                </a:ext>
              </a:extLst>
            </p:cNvPr>
            <p:cNvSpPr txBox="1"/>
            <p:nvPr/>
          </p:nvSpPr>
          <p:spPr>
            <a:xfrm>
              <a:off x="4132375" y="3987594"/>
              <a:ext cx="1140056" cy="40011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สมองส่วนท้าย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6EBB1AD-3B0D-D96E-5ECE-108E24A8633C}"/>
                </a:ext>
              </a:extLst>
            </p:cNvPr>
            <p:cNvCxnSpPr>
              <a:cxnSpLocks/>
              <a:stCxn id="34" idx="2"/>
              <a:endCxn id="43" idx="0"/>
            </p:cNvCxnSpPr>
            <p:nvPr/>
          </p:nvCxnSpPr>
          <p:spPr>
            <a:xfrm flipH="1">
              <a:off x="1351228" y="3262661"/>
              <a:ext cx="1689291" cy="71087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C09CF0C1-4217-4D90-C5CC-575697F93C68}"/>
                </a:ext>
              </a:extLst>
            </p:cNvPr>
            <p:cNvCxnSpPr>
              <a:cxnSpLocks/>
              <a:stCxn id="34" idx="2"/>
              <a:endCxn id="44" idx="0"/>
            </p:cNvCxnSpPr>
            <p:nvPr/>
          </p:nvCxnSpPr>
          <p:spPr>
            <a:xfrm flipH="1">
              <a:off x="3039585" y="3262661"/>
              <a:ext cx="934" cy="710865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5344847-E8E6-0C88-71F6-BD7A9DAF8DB6}"/>
                </a:ext>
              </a:extLst>
            </p:cNvPr>
            <p:cNvCxnSpPr>
              <a:cxnSpLocks/>
              <a:stCxn id="34" idx="2"/>
              <a:endCxn id="45" idx="0"/>
            </p:cNvCxnSpPr>
            <p:nvPr/>
          </p:nvCxnSpPr>
          <p:spPr>
            <a:xfrm>
              <a:off x="3040519" y="3262661"/>
              <a:ext cx="1661884" cy="72493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5598BA-6877-DF28-43C2-783961897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550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7EECFA-8C0E-E89E-50EB-6C9ED3EFF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522" y="804444"/>
            <a:ext cx="9912368" cy="52488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F08029-F66A-BD3A-55C4-E652C6ACA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57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FE67C-A846-BCCD-86A3-63DC70843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5929" y="1908625"/>
            <a:ext cx="6560142" cy="3063149"/>
          </a:xfrm>
        </p:spPr>
        <p:txBody>
          <a:bodyPr/>
          <a:lstStyle/>
          <a:p>
            <a:br>
              <a:rPr lang="th-TH" sz="4400" dirty="0"/>
            </a:br>
            <a:r>
              <a:rPr lang="th-TH" sz="4400" dirty="0"/>
              <a:t>3. หน้าที่ของส่วนต่างๆ ของสมอง </a:t>
            </a:r>
            <a:br>
              <a:rPr lang="th-TH" sz="4400" dirty="0"/>
            </a:br>
            <a:endParaRPr lang="th-TH" sz="4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991FF2-0D71-2051-A546-BFB739F45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304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6481A-FC87-1BE0-C85D-383DF0534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โครงสร้างและส่วนต่างๆ ของสมอง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C853D6-6F36-9972-8C2A-116334860204}"/>
              </a:ext>
            </a:extLst>
          </p:cNvPr>
          <p:cNvGrpSpPr/>
          <p:nvPr/>
        </p:nvGrpSpPr>
        <p:grpSpPr>
          <a:xfrm>
            <a:off x="1985553" y="2197341"/>
            <a:ext cx="7522622" cy="2575992"/>
            <a:chOff x="1985553" y="1061884"/>
            <a:chExt cx="7522622" cy="25759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E40C25F-238B-E84C-69DF-CC23083328BA}"/>
                </a:ext>
              </a:extLst>
            </p:cNvPr>
            <p:cNvSpPr txBox="1"/>
            <p:nvPr/>
          </p:nvSpPr>
          <p:spPr>
            <a:xfrm>
              <a:off x="5779250" y="1061884"/>
              <a:ext cx="633508" cy="461665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สมอง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E476CFB-724A-620A-3762-CF8004D5A617}"/>
                </a:ext>
              </a:extLst>
            </p:cNvPr>
            <p:cNvSpPr txBox="1"/>
            <p:nvPr/>
          </p:nvSpPr>
          <p:spPr>
            <a:xfrm>
              <a:off x="4160197" y="2130652"/>
              <a:ext cx="1342034" cy="461665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สมองส่วนหน้า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5A337C-7C01-8667-EE04-D22A97F2B972}"/>
                </a:ext>
              </a:extLst>
            </p:cNvPr>
            <p:cNvSpPr txBox="1"/>
            <p:nvPr/>
          </p:nvSpPr>
          <p:spPr>
            <a:xfrm>
              <a:off x="5971242" y="2130650"/>
              <a:ext cx="1406155" cy="461665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สมองส่วนกลาง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966AD39-F1D2-05CC-4229-85EF088696EB}"/>
                </a:ext>
              </a:extLst>
            </p:cNvPr>
            <p:cNvSpPr txBox="1"/>
            <p:nvPr/>
          </p:nvSpPr>
          <p:spPr>
            <a:xfrm>
              <a:off x="8178965" y="2130653"/>
              <a:ext cx="1329210" cy="461665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สมองส่วนท้าย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CC93E8E-5AC1-1F08-8BFA-BDFEE87443AD}"/>
                </a:ext>
              </a:extLst>
            </p:cNvPr>
            <p:cNvCxnSpPr>
              <a:cxnSpLocks/>
              <a:stCxn id="6" idx="2"/>
              <a:endCxn id="7" idx="0"/>
            </p:cNvCxnSpPr>
            <p:nvPr/>
          </p:nvCxnSpPr>
          <p:spPr>
            <a:xfrm flipH="1">
              <a:off x="4831214" y="1523549"/>
              <a:ext cx="1264790" cy="60710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773FF23-4C76-3441-26E2-4AEC3F0C817C}"/>
                </a:ext>
              </a:extLst>
            </p:cNvPr>
            <p:cNvCxnSpPr>
              <a:cxnSpLocks/>
              <a:stCxn id="6" idx="2"/>
              <a:endCxn id="8" idx="0"/>
            </p:cNvCxnSpPr>
            <p:nvPr/>
          </p:nvCxnSpPr>
          <p:spPr>
            <a:xfrm>
              <a:off x="6096004" y="1523549"/>
              <a:ext cx="578316" cy="607101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D77391D-5823-C940-8550-2201CBAF9F39}"/>
                </a:ext>
              </a:extLst>
            </p:cNvPr>
            <p:cNvCxnSpPr>
              <a:cxnSpLocks/>
              <a:stCxn id="6" idx="2"/>
              <a:endCxn id="9" idx="0"/>
            </p:cNvCxnSpPr>
            <p:nvPr/>
          </p:nvCxnSpPr>
          <p:spPr>
            <a:xfrm>
              <a:off x="6096004" y="1523549"/>
              <a:ext cx="2747566" cy="607104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570B54-ED97-D08E-02DA-095DFD771637}"/>
                </a:ext>
              </a:extLst>
            </p:cNvPr>
            <p:cNvSpPr txBox="1"/>
            <p:nvPr/>
          </p:nvSpPr>
          <p:spPr>
            <a:xfrm>
              <a:off x="1985553" y="3176208"/>
              <a:ext cx="998992" cy="461665"/>
            </a:xfrm>
            <a:prstGeom prst="rect">
              <a:avLst/>
            </a:prstGeom>
            <a:solidFill>
              <a:srgbClr val="CCFFFF"/>
            </a:solidFill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สมองใหญ่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7A1FAF6-43FE-3CDC-B15C-2B46BBE0AEBE}"/>
                </a:ext>
              </a:extLst>
            </p:cNvPr>
            <p:cNvSpPr txBox="1"/>
            <p:nvPr/>
          </p:nvSpPr>
          <p:spPr>
            <a:xfrm>
              <a:off x="3274634" y="3171294"/>
              <a:ext cx="870752" cy="461665"/>
            </a:xfrm>
            <a:prstGeom prst="rect">
              <a:avLst/>
            </a:prstGeom>
            <a:solidFill>
              <a:srgbClr val="CCFFFF"/>
            </a:solidFill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ทาลามัส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09FE56-3347-E490-AA95-4AA9FBA138B7}"/>
                </a:ext>
              </a:extLst>
            </p:cNvPr>
            <p:cNvSpPr txBox="1"/>
            <p:nvPr/>
          </p:nvSpPr>
          <p:spPr>
            <a:xfrm>
              <a:off x="4442589" y="3176210"/>
              <a:ext cx="1271503" cy="461665"/>
            </a:xfrm>
            <a:prstGeom prst="rect">
              <a:avLst/>
            </a:prstGeom>
            <a:solidFill>
              <a:srgbClr val="CCFFFF"/>
            </a:solidFill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ไฮโพทาลามัส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8168023-2403-1E32-972F-8E099D16511B}"/>
                </a:ext>
              </a:extLst>
            </p:cNvPr>
            <p:cNvCxnSpPr>
              <a:cxnSpLocks/>
              <a:stCxn id="7" idx="2"/>
              <a:endCxn id="13" idx="0"/>
            </p:cNvCxnSpPr>
            <p:nvPr/>
          </p:nvCxnSpPr>
          <p:spPr>
            <a:xfrm flipH="1">
              <a:off x="2485049" y="2592317"/>
              <a:ext cx="2346165" cy="583891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EB7211F-A38C-F404-A450-5A64885B2F8D}"/>
                </a:ext>
              </a:extLst>
            </p:cNvPr>
            <p:cNvCxnSpPr>
              <a:cxnSpLocks/>
              <a:stCxn id="7" idx="2"/>
              <a:endCxn id="14" idx="0"/>
            </p:cNvCxnSpPr>
            <p:nvPr/>
          </p:nvCxnSpPr>
          <p:spPr>
            <a:xfrm flipH="1">
              <a:off x="3710010" y="2592317"/>
              <a:ext cx="1121204" cy="578977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AB66504-A18E-0860-603A-DC98C23332B2}"/>
                </a:ext>
              </a:extLst>
            </p:cNvPr>
            <p:cNvCxnSpPr>
              <a:cxnSpLocks/>
              <a:stCxn id="7" idx="2"/>
              <a:endCxn id="15" idx="0"/>
            </p:cNvCxnSpPr>
            <p:nvPr/>
          </p:nvCxnSpPr>
          <p:spPr>
            <a:xfrm>
              <a:off x="4831214" y="2592317"/>
              <a:ext cx="247127" cy="58389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E524CB-0445-8443-B36D-AB9BB8DA907E}"/>
                </a:ext>
              </a:extLst>
            </p:cNvPr>
            <p:cNvSpPr txBox="1"/>
            <p:nvPr/>
          </p:nvSpPr>
          <p:spPr>
            <a:xfrm>
              <a:off x="6034527" y="3171292"/>
              <a:ext cx="978153" cy="461665"/>
            </a:xfrm>
            <a:prstGeom prst="rect">
              <a:avLst/>
            </a:prstGeom>
            <a:solidFill>
              <a:srgbClr val="CCFFFF"/>
            </a:solidFill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TH Sarabun New"/>
                </a:rPr>
                <a:t>อมิกดาลา</a:t>
              </a:r>
              <a:endParaRPr kumimoji="0" lang="th-TH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 New"/>
                <a:cs typeface="TH Sarabun New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75E42C3-3F9A-516C-7A85-E877CC552188}"/>
                </a:ext>
              </a:extLst>
            </p:cNvPr>
            <p:cNvSpPr txBox="1"/>
            <p:nvPr/>
          </p:nvSpPr>
          <p:spPr>
            <a:xfrm>
              <a:off x="7277208" y="3176211"/>
              <a:ext cx="1242648" cy="461665"/>
            </a:xfrm>
            <a:prstGeom prst="rect">
              <a:avLst/>
            </a:prstGeom>
            <a:solidFill>
              <a:srgbClr val="CCFFFF"/>
            </a:solidFill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TH Sarabun New"/>
                </a:rPr>
                <a:t>ฮิปโปแคมปัส</a:t>
              </a:r>
              <a:endParaRPr kumimoji="0" lang="th-TH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 New"/>
                <a:cs typeface="TH Sarabun New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F3620FB-A27C-597D-FF21-D505B7031127}"/>
                </a:ext>
              </a:extLst>
            </p:cNvPr>
            <p:cNvCxnSpPr>
              <a:cxnSpLocks/>
              <a:stCxn id="7" idx="2"/>
              <a:endCxn id="19" idx="0"/>
            </p:cNvCxnSpPr>
            <p:nvPr/>
          </p:nvCxnSpPr>
          <p:spPr>
            <a:xfrm>
              <a:off x="4831214" y="2592317"/>
              <a:ext cx="1692390" cy="578975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51D9BAB-71CA-E8AC-2698-9949241EF5B9}"/>
                </a:ext>
              </a:extLst>
            </p:cNvPr>
            <p:cNvCxnSpPr>
              <a:cxnSpLocks/>
              <a:stCxn id="7" idx="2"/>
              <a:endCxn id="20" idx="0"/>
            </p:cNvCxnSpPr>
            <p:nvPr/>
          </p:nvCxnSpPr>
          <p:spPr>
            <a:xfrm>
              <a:off x="4831214" y="2592317"/>
              <a:ext cx="3067318" cy="583894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6EA7DF-406B-E3BC-0B0F-590F2823E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3790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6481A-FC87-1BE0-C85D-383DF0534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03"/>
            <a:ext cx="10515600" cy="1472974"/>
          </a:xfrm>
        </p:spPr>
        <p:txBody>
          <a:bodyPr/>
          <a:lstStyle/>
          <a:p>
            <a:r>
              <a:rPr lang="th-TH" sz="4000" dirty="0"/>
              <a:t>โครงสร้างและส่วนต่างๆ ของสมอง </a:t>
            </a:r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E7158F70-2C5A-9386-7C72-B4BD70E42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t="12731" r="3375" b="11402"/>
          <a:stretch/>
        </p:blipFill>
        <p:spPr bwMode="auto">
          <a:xfrm>
            <a:off x="3224978" y="965750"/>
            <a:ext cx="6027175" cy="499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1ADAD08F-1D62-AD75-9743-7C06BDFC5335}"/>
              </a:ext>
            </a:extLst>
          </p:cNvPr>
          <p:cNvGrpSpPr/>
          <p:nvPr/>
        </p:nvGrpSpPr>
        <p:grpSpPr>
          <a:xfrm>
            <a:off x="1632956" y="1285810"/>
            <a:ext cx="9286506" cy="5432438"/>
            <a:chOff x="1632956" y="1285810"/>
            <a:chExt cx="9286506" cy="5432438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FBE01DB-1AC0-B009-77A4-07E37BE4588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85474" y="1809030"/>
              <a:ext cx="882160" cy="612385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arrow"/>
            </a:ln>
            <a:effectLst/>
          </p:spPr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7FD9092-E273-2155-8633-189D73A08B40}"/>
                </a:ext>
              </a:extLst>
            </p:cNvPr>
            <p:cNvSpPr txBox="1"/>
            <p:nvPr/>
          </p:nvSpPr>
          <p:spPr>
            <a:xfrm>
              <a:off x="2914434" y="1285810"/>
              <a:ext cx="118814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สมองใหญ่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803537C-E5CA-C8FE-8FDB-ADCF5E8BA00B}"/>
                </a:ext>
              </a:extLst>
            </p:cNvPr>
            <p:cNvCxnSpPr>
              <a:cxnSpLocks/>
              <a:endCxn id="51" idx="1"/>
            </p:cNvCxnSpPr>
            <p:nvPr/>
          </p:nvCxnSpPr>
          <p:spPr>
            <a:xfrm flipV="1">
              <a:off x="6708602" y="3680522"/>
              <a:ext cx="2740586" cy="875922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arrow"/>
            </a:ln>
            <a:effectLst/>
          </p:spPr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C4CB399-3A3D-10D6-CF2D-5E73B41CA153}"/>
                </a:ext>
              </a:extLst>
            </p:cNvPr>
            <p:cNvSpPr txBox="1"/>
            <p:nvPr/>
          </p:nvSpPr>
          <p:spPr>
            <a:xfrm>
              <a:off x="9449188" y="3418912"/>
              <a:ext cx="147027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TH Sarabun New"/>
                </a:rPr>
                <a:t>ฮิปโปแคมปัส</a:t>
              </a:r>
              <a:endPara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 New"/>
                <a:cs typeface="TH Sarabun New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8E17FDF-5DE7-C81D-B947-7854A489B6C6}"/>
                </a:ext>
              </a:extLst>
            </p:cNvPr>
            <p:cNvCxnSpPr>
              <a:cxnSpLocks/>
              <a:endCxn id="53" idx="0"/>
            </p:cNvCxnSpPr>
            <p:nvPr/>
          </p:nvCxnSpPr>
          <p:spPr>
            <a:xfrm flipH="1">
              <a:off x="3454122" y="4485699"/>
              <a:ext cx="3025336" cy="98324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arrow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EAED6D0-7D1F-DB65-1674-A8B585EB5A84}"/>
                </a:ext>
              </a:extLst>
            </p:cNvPr>
            <p:cNvSpPr txBox="1"/>
            <p:nvPr/>
          </p:nvSpPr>
          <p:spPr>
            <a:xfrm>
              <a:off x="2881689" y="5468939"/>
              <a:ext cx="114486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TH Sarabun New"/>
                </a:rPr>
                <a:t>อมิกดาลา</a:t>
              </a:r>
              <a:endPara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 New"/>
                <a:cs typeface="TH Sarabun New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A2AD936-BE39-039E-D8BF-9C8E10F1EBF1}"/>
                </a:ext>
              </a:extLst>
            </p:cNvPr>
            <p:cNvCxnSpPr>
              <a:cxnSpLocks/>
              <a:endCxn id="55" idx="1"/>
            </p:cNvCxnSpPr>
            <p:nvPr/>
          </p:nvCxnSpPr>
          <p:spPr>
            <a:xfrm flipV="1">
              <a:off x="6708602" y="2751376"/>
              <a:ext cx="2854095" cy="994799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arrow"/>
            </a:ln>
            <a:effectLst/>
          </p:spPr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B12788E-3667-5B17-A152-8DDEA87F9FDA}"/>
                </a:ext>
              </a:extLst>
            </p:cNvPr>
            <p:cNvSpPr txBox="1"/>
            <p:nvPr/>
          </p:nvSpPr>
          <p:spPr>
            <a:xfrm>
              <a:off x="9562697" y="2489766"/>
              <a:ext cx="101662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ทาลามัส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893DE8C-9F6A-5B1F-3822-D836203FB020}"/>
                </a:ext>
              </a:extLst>
            </p:cNvPr>
            <p:cNvCxnSpPr>
              <a:cxnSpLocks/>
              <a:endCxn id="57" idx="3"/>
            </p:cNvCxnSpPr>
            <p:nvPr/>
          </p:nvCxnSpPr>
          <p:spPr>
            <a:xfrm flipH="1" flipV="1">
              <a:off x="3127276" y="3906668"/>
              <a:ext cx="3263694" cy="392219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arrow"/>
            </a:ln>
            <a:effectLst/>
          </p:spPr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06F34D9-40AD-2C5F-83F5-442F2020751B}"/>
                </a:ext>
              </a:extLst>
            </p:cNvPr>
            <p:cNvSpPr txBox="1"/>
            <p:nvPr/>
          </p:nvSpPr>
          <p:spPr>
            <a:xfrm>
              <a:off x="1632956" y="3645058"/>
              <a:ext cx="149432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ไฮโปทาลามัส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01A1481-5F9E-DB9B-CD2D-9C366038BD82}"/>
                </a:ext>
              </a:extLst>
            </p:cNvPr>
            <p:cNvSpPr txBox="1"/>
            <p:nvPr/>
          </p:nvSpPr>
          <p:spPr>
            <a:xfrm>
              <a:off x="3331359" y="6441249"/>
              <a:ext cx="58144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Source: </a:t>
              </a:r>
              <a:r>
                <a:rPr lang="en-US" sz="1200" dirty="0" err="1"/>
                <a:t>DataBase</a:t>
              </a:r>
              <a:r>
                <a:rPr lang="en-US" sz="1200" dirty="0"/>
                <a:t> Center for Life Science, https://doi.org/10.7875/togopic.2021.032</a:t>
              </a:r>
              <a:endParaRPr lang="th-TH" sz="1200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8F21BF-0791-917B-DCDD-68F887FFA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80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FE67C-A846-BCCD-86A3-63DC70843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5929" y="1908625"/>
            <a:ext cx="6560142" cy="3063149"/>
          </a:xfrm>
        </p:spPr>
        <p:txBody>
          <a:bodyPr/>
          <a:lstStyle/>
          <a:p>
            <a:r>
              <a:rPr lang="th-TH" sz="4400" dirty="0"/>
              <a:t>1. ระบบประสาท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74CE9C-268D-3A5E-753A-BDDBB6290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9926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2CB5A-D43C-D220-15A2-9D318B519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สมองใหญ่ (</a:t>
            </a:r>
            <a:r>
              <a:rPr lang="en-US" sz="4000" dirty="0"/>
              <a:t>cerebrum)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C2DD2-3A29-833D-D124-071882D67C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07219" cy="429768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คือเนื้อเยื่อส่วนใหญ่ของสมอง (ประมาณ 85%) มองเห็นเป็นเนื้อเยื่อที่หยึกหยัก /เหี่ยวย่นสีชมพูอมเทา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ทำหน้าที่ที่สำคัญของสมอง เช่น การคิด การวางแผน การตัดสินใจ การประมวลผลภาษา และการตีความหมายของกระแสประสาท เป็นต้น</a:t>
            </a:r>
          </a:p>
          <a:p>
            <a:pPr>
              <a:buFont typeface="Wingdings" panose="05000000000000000000" pitchFamily="2" charset="2"/>
              <a:buChar char="§"/>
            </a:pPr>
            <a:endParaRPr lang="th-TH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BBC69E-E7A2-95BB-9BE5-2877AE114D10}"/>
              </a:ext>
            </a:extLst>
          </p:cNvPr>
          <p:cNvGrpSpPr/>
          <p:nvPr/>
        </p:nvGrpSpPr>
        <p:grpSpPr>
          <a:xfrm>
            <a:off x="5988830" y="1590900"/>
            <a:ext cx="5814412" cy="4519859"/>
            <a:chOff x="0" y="1329652"/>
            <a:chExt cx="5814412" cy="451985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D75154A-CAB9-B075-9B9B-F3D4045992F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6624" y="1329652"/>
              <a:ext cx="5581352" cy="4232408"/>
              <a:chOff x="2665440" y="747251"/>
              <a:chExt cx="6586713" cy="4994787"/>
            </a:xfrm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7B7B0767-2E59-A727-F6F0-2C76550633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8" t="12731" r="3375" b="11402"/>
              <a:stretch/>
            </p:blipFill>
            <p:spPr bwMode="auto">
              <a:xfrm>
                <a:off x="3224978" y="747251"/>
                <a:ext cx="6027175" cy="49947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ABC5F2E0-C9AD-336E-1119-EA56B4C7F2FE}"/>
                  </a:ext>
                </a:extLst>
              </p:cNvPr>
              <p:cNvCxnSpPr>
                <a:cxnSpLocks/>
                <a:endCxn id="10" idx="2"/>
              </p:cNvCxnSpPr>
              <p:nvPr/>
            </p:nvCxnSpPr>
            <p:spPr>
              <a:xfrm flipH="1" flipV="1">
                <a:off x="3366523" y="1703947"/>
                <a:ext cx="989170" cy="518138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headEnd type="arrow"/>
              </a:ln>
              <a:effectLst/>
            </p:spPr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00C14BA-12AE-0505-AD9B-7CDE8CACB2AB}"/>
                  </a:ext>
                </a:extLst>
              </p:cNvPr>
              <p:cNvSpPr txBox="1"/>
              <p:nvPr/>
            </p:nvSpPr>
            <p:spPr>
              <a:xfrm>
                <a:off x="2665440" y="1086480"/>
                <a:ext cx="1402165" cy="6174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H Sarabun New"/>
                    <a:cs typeface="TH Sarabun New"/>
                  </a:rPr>
                  <a:t>สมองใหญ่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EDED3D-06D3-3323-4171-B6F3DA9C36A5}"/>
                </a:ext>
              </a:extLst>
            </p:cNvPr>
            <p:cNvSpPr txBox="1"/>
            <p:nvPr/>
          </p:nvSpPr>
          <p:spPr>
            <a:xfrm>
              <a:off x="0" y="5572512"/>
              <a:ext cx="58144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Source: </a:t>
              </a:r>
              <a:r>
                <a:rPr lang="en-US" sz="1200" dirty="0" err="1"/>
                <a:t>DataBase</a:t>
              </a:r>
              <a:r>
                <a:rPr lang="en-US" sz="1200" dirty="0"/>
                <a:t> Center for Life Science, https://doi.org/10.7875/togopic.2021.032</a:t>
              </a:r>
              <a:endParaRPr lang="th-TH" sz="1200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58F52-516D-5589-E8AC-47D7080D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13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2CB5A-D43C-D220-15A2-9D318B519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สมองใหญ่ (</a:t>
            </a:r>
            <a:r>
              <a:rPr lang="en-US" sz="4000" dirty="0"/>
              <a:t>cerebrum)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C2DD2-3A29-833D-D124-071882D67C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07219" cy="429768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สมองใหญ่ประกอบด้วยเนื้อสมองส่วนสีเทา (</a:t>
            </a:r>
            <a:r>
              <a:rPr lang="en-US" sz="2400" dirty="0"/>
              <a:t>gray matter) </a:t>
            </a:r>
            <a:r>
              <a:rPr lang="th-TH" sz="2400" dirty="0"/>
              <a:t>เป็นส่วนใหญ่ ชั้นนอกสุดเรียกว่า เปลือกสมอง (</a:t>
            </a:r>
            <a:r>
              <a:rPr lang="en-US" sz="2400" dirty="0"/>
              <a:t>cerebral cortex)  </a:t>
            </a:r>
            <a:r>
              <a:rPr lang="th-TH" sz="2400" dirty="0"/>
              <a:t>ถ้าสมองคือส้ม เปลือกสมองก็คือเปลือกส้มนั่นเอง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เปลือกสมองซึ่งหนาประมาณ 2-6 มิลลิเมตร พัฒนาอย่างต่อเนื่องตั้งแต่ปฐมวัย จนถึงจุดสูงสุดเมื่ออายุประมาณ 25 ปี</a:t>
            </a:r>
          </a:p>
          <a:p>
            <a:pPr>
              <a:buFont typeface="Wingdings" panose="05000000000000000000" pitchFamily="2" charset="2"/>
              <a:buChar char="§"/>
            </a:pPr>
            <a:endParaRPr lang="th-TH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BBC69E-E7A2-95BB-9BE5-2877AE114D10}"/>
              </a:ext>
            </a:extLst>
          </p:cNvPr>
          <p:cNvGrpSpPr/>
          <p:nvPr/>
        </p:nvGrpSpPr>
        <p:grpSpPr>
          <a:xfrm>
            <a:off x="5988830" y="1590900"/>
            <a:ext cx="5814412" cy="4519859"/>
            <a:chOff x="0" y="1329652"/>
            <a:chExt cx="5814412" cy="451985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D75154A-CAB9-B075-9B9B-F3D4045992F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6624" y="1329652"/>
              <a:ext cx="5581352" cy="4232408"/>
              <a:chOff x="2665440" y="747251"/>
              <a:chExt cx="6586713" cy="4994787"/>
            </a:xfrm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7B7B0767-2E59-A727-F6F0-2C76550633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8" t="12731" r="3375" b="11402"/>
              <a:stretch/>
            </p:blipFill>
            <p:spPr bwMode="auto">
              <a:xfrm>
                <a:off x="3224978" y="747251"/>
                <a:ext cx="6027175" cy="49947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ABC5F2E0-C9AD-336E-1119-EA56B4C7F2FE}"/>
                  </a:ext>
                </a:extLst>
              </p:cNvPr>
              <p:cNvCxnSpPr>
                <a:cxnSpLocks/>
                <a:endCxn id="10" idx="2"/>
              </p:cNvCxnSpPr>
              <p:nvPr/>
            </p:nvCxnSpPr>
            <p:spPr>
              <a:xfrm flipH="1" flipV="1">
                <a:off x="3366523" y="1703947"/>
                <a:ext cx="989170" cy="518138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headEnd type="arrow"/>
              </a:ln>
              <a:effectLst/>
            </p:spPr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00C14BA-12AE-0505-AD9B-7CDE8CACB2AB}"/>
                  </a:ext>
                </a:extLst>
              </p:cNvPr>
              <p:cNvSpPr txBox="1"/>
              <p:nvPr/>
            </p:nvSpPr>
            <p:spPr>
              <a:xfrm>
                <a:off x="2665440" y="1086480"/>
                <a:ext cx="1402165" cy="6174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H Sarabun New"/>
                    <a:cs typeface="TH Sarabun New"/>
                  </a:rPr>
                  <a:t>สมองใหญ่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EDED3D-06D3-3323-4171-B6F3DA9C36A5}"/>
                </a:ext>
              </a:extLst>
            </p:cNvPr>
            <p:cNvSpPr txBox="1"/>
            <p:nvPr/>
          </p:nvSpPr>
          <p:spPr>
            <a:xfrm>
              <a:off x="0" y="5572512"/>
              <a:ext cx="58144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Source: </a:t>
              </a:r>
              <a:r>
                <a:rPr lang="en-US" sz="1200" dirty="0" err="1"/>
                <a:t>DataBase</a:t>
              </a:r>
              <a:r>
                <a:rPr lang="en-US" sz="1200" dirty="0"/>
                <a:t> Center for Life Science, https://doi.org/10.7875/togopic.2021.032</a:t>
              </a:r>
              <a:endParaRPr lang="th-TH" sz="1200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0B149-598F-DE55-8500-341C6520C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5418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2CB5A-D43C-D220-15A2-9D318B519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สมองใหญ่ (</a:t>
            </a:r>
            <a:r>
              <a:rPr lang="en-US" sz="4000" dirty="0"/>
              <a:t>cerebrum)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C2DD2-3A29-833D-D124-071882D67C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05489" y="1825625"/>
            <a:ext cx="5107219" cy="4297680"/>
          </a:xfrm>
        </p:spPr>
        <p:txBody>
          <a:bodyPr/>
          <a:lstStyle/>
          <a:p>
            <a:pPr marL="0" indent="0">
              <a:buNone/>
            </a:pPr>
            <a:r>
              <a:rPr lang="th-TH" sz="2400" dirty="0"/>
              <a:t>เนื้อสมองส่วนสีเทา (ส่วนที่เป็นตัวเซลล์ประสาท)</a:t>
            </a:r>
          </a:p>
          <a:p>
            <a:pPr marL="0" indent="0">
              <a:buNone/>
            </a:pPr>
            <a:endParaRPr lang="th-TH" sz="2400" dirty="0"/>
          </a:p>
          <a:p>
            <a:pPr marL="0" indent="0">
              <a:buNone/>
            </a:pPr>
            <a:r>
              <a:rPr lang="th-TH" sz="2400" dirty="0"/>
              <a:t>เนื้อสมองส่วนสีขาว (ส่วนที่เป็นเส้นประสาท) </a:t>
            </a:r>
          </a:p>
          <a:p>
            <a:pPr>
              <a:buFont typeface="Wingdings" panose="05000000000000000000" pitchFamily="2" charset="2"/>
              <a:buChar char="§"/>
            </a:pPr>
            <a:endParaRPr lang="th-T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52C24E-7E93-6970-8176-754E68628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194" y="1861016"/>
            <a:ext cx="5005250" cy="316409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FA46847-CDED-AD34-C8DE-909B48D327D2}"/>
              </a:ext>
            </a:extLst>
          </p:cNvPr>
          <p:cNvCxnSpPr>
            <a:cxnSpLocks/>
          </p:cNvCxnSpPr>
          <p:nvPr/>
        </p:nvCxnSpPr>
        <p:spPr>
          <a:xfrm flipH="1">
            <a:off x="5034220" y="3506875"/>
            <a:ext cx="1471269" cy="15072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BBC62A8-44DE-A924-FCA0-BB9B5AD65165}"/>
              </a:ext>
            </a:extLst>
          </p:cNvPr>
          <p:cNvCxnSpPr>
            <a:cxnSpLocks/>
          </p:cNvCxnSpPr>
          <p:nvPr/>
        </p:nvCxnSpPr>
        <p:spPr>
          <a:xfrm flipH="1">
            <a:off x="5421082" y="2049864"/>
            <a:ext cx="1160588" cy="42956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46A86F-51DA-6156-024A-AABF1084D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6594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2CB5A-D43C-D220-15A2-9D318B519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ส่วนประกอบของสมองใหญ่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C2DD2-3A29-833D-D124-071882D67C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07219" cy="429768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สมองใหญ่แยกออกเป็น 2 ซีก: ซีกขวาและ ซีกซ้าย เชื่อมโยงด้วยสะพานเส้นใยประสาทที่เรียกว่า คอร์ปัสแคลโลซัม (</a:t>
            </a:r>
            <a:r>
              <a:rPr lang="en-US" sz="2400" dirty="0"/>
              <a:t>corpus callosum)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แต่ละซีกของสมองใหญ่แยกออกเป็น 4 กลีบ: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th-TH" dirty="0"/>
              <a:t> สมองกลีบหน้า (</a:t>
            </a:r>
            <a:r>
              <a:rPr lang="en-US" dirty="0"/>
              <a:t>frontal lobe)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th-TH" dirty="0"/>
              <a:t>สมองกลีบข้าง (</a:t>
            </a:r>
            <a:r>
              <a:rPr lang="en-US" dirty="0"/>
              <a:t>parietal lobe)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th-TH" dirty="0"/>
              <a:t>สมองกลีบขมับ (</a:t>
            </a:r>
            <a:r>
              <a:rPr lang="en-US" dirty="0"/>
              <a:t>temporal lobe)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th-TH" dirty="0"/>
              <a:t>สมองกลีบท้ายทอย (</a:t>
            </a:r>
            <a:r>
              <a:rPr lang="en-US" dirty="0"/>
              <a:t>occipital lobe)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th-TH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0451320-F4C0-5A1A-6607-207011E4FD16}"/>
              </a:ext>
            </a:extLst>
          </p:cNvPr>
          <p:cNvGrpSpPr>
            <a:grpSpLocks noChangeAspect="1"/>
          </p:cNvGrpSpPr>
          <p:nvPr/>
        </p:nvGrpSpPr>
        <p:grpSpPr>
          <a:xfrm>
            <a:off x="6776350" y="1513151"/>
            <a:ext cx="5020136" cy="2910263"/>
            <a:chOff x="8346507" y="2344179"/>
            <a:chExt cx="3441290" cy="199497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075630A-CE6A-D3FC-C703-F67C88CDB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17" t="9364" r="5161" b="12138"/>
            <a:stretch/>
          </p:blipFill>
          <p:spPr>
            <a:xfrm>
              <a:off x="8346507" y="2344179"/>
              <a:ext cx="3441290" cy="170098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3B3C1B3-A54F-6F10-A073-8098C164A765}"/>
                </a:ext>
              </a:extLst>
            </p:cNvPr>
            <p:cNvSpPr txBox="1"/>
            <p:nvPr/>
          </p:nvSpPr>
          <p:spPr>
            <a:xfrm>
              <a:off x="9777476" y="4077547"/>
              <a:ext cx="192392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Image: Life Sciences Database/Wikimedia</a:t>
              </a:r>
              <a:endParaRPr lang="th-TH" sz="1100" dirty="0"/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3DECC24-3BE9-09B7-88E4-BDA2E1DB91CA}"/>
              </a:ext>
            </a:extLst>
          </p:cNvPr>
          <p:cNvCxnSpPr>
            <a:cxnSpLocks/>
          </p:cNvCxnSpPr>
          <p:nvPr/>
        </p:nvCxnSpPr>
        <p:spPr>
          <a:xfrm flipV="1">
            <a:off x="5415651" y="2391508"/>
            <a:ext cx="2286411" cy="34164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985022-76BF-0B46-141B-49FC60E08D41}"/>
              </a:ext>
            </a:extLst>
          </p:cNvPr>
          <p:cNvCxnSpPr>
            <a:cxnSpLocks/>
          </p:cNvCxnSpPr>
          <p:nvPr/>
        </p:nvCxnSpPr>
        <p:spPr>
          <a:xfrm flipV="1">
            <a:off x="5415651" y="2560320"/>
            <a:ext cx="5374269" cy="17283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918C9-4E78-DAEC-C5B2-975FAB85A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3985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2CB5A-D43C-D220-15A2-9D318B519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ส่วนประกอบของสมองส่วนหน้า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C2DD2-3A29-833D-D124-071882D67C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53313" y="1825625"/>
            <a:ext cx="5421905" cy="4297680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000" dirty="0">
                <a:solidFill>
                  <a:schemeClr val="accent1"/>
                </a:solidFill>
              </a:rPr>
              <a:t>สมองกลีบหน้า: </a:t>
            </a:r>
            <a:r>
              <a:rPr lang="th-TH" sz="2000" dirty="0"/>
              <a:t>ทักษะการรู้คิดระดับสูง (การคิด การวางแผน การแก้ปัญหา)    การประสานการเคลื่อนไหว บุคลิกลักษณะ การควบคุมอารมณ์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000" dirty="0">
                <a:solidFill>
                  <a:schemeClr val="accent1"/>
                </a:solidFill>
              </a:rPr>
              <a:t>สมองกลีบข้าง: </a:t>
            </a:r>
            <a:r>
              <a:rPr lang="th-TH" sz="2000" dirty="0"/>
              <a:t>รวบรวมและประมวลข้อมูลความรู้สึกจากส่วนต่างๆ ของร่างกาย การประมวลภาพและตำแหน่ง ความสัมพันธ์ระหว่างวัตถุ ความเข้าใจภาษา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000" dirty="0"/>
              <a:t> </a:t>
            </a:r>
            <a:r>
              <a:rPr lang="th-TH" sz="2000" dirty="0">
                <a:solidFill>
                  <a:schemeClr val="accent1"/>
                </a:solidFill>
              </a:rPr>
              <a:t>สมองกลีบขมับ: </a:t>
            </a:r>
            <a:r>
              <a:rPr lang="th-TH" sz="2000" dirty="0"/>
              <a:t>รับความรู้สึกเกี่ยวกับรส กลิ่น และเสียง แปลความรู้สึกดังกล่าวให้เป็นความหมาย/ภาษา ความจำ การตอบ สนองเชิงอารมณ์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000" dirty="0"/>
              <a:t> </a:t>
            </a:r>
            <a:r>
              <a:rPr lang="th-TH" sz="2000" dirty="0">
                <a:solidFill>
                  <a:schemeClr val="accent1"/>
                </a:solidFill>
              </a:rPr>
              <a:t>สมองกลีบท้ายทอย: </a:t>
            </a:r>
            <a:r>
              <a:rPr lang="th-TH" sz="2000" dirty="0"/>
              <a:t>รับภาพที่ส่งมาทางตา รับความรู้สึกเกี่ยวกับการมองเห็น แปลภาพที่เห็นเป็นความหมาย และจัดเก็บภาพที่เห็นไว้ในความจำ รวมไปถึงการอ่านโดยเฉพาะการอ่านตัวอักษร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27D1FB-4CCC-CDF8-500D-0516B2D07A16}"/>
              </a:ext>
            </a:extLst>
          </p:cNvPr>
          <p:cNvGrpSpPr>
            <a:grpSpLocks noChangeAspect="1"/>
          </p:cNvGrpSpPr>
          <p:nvPr/>
        </p:nvGrpSpPr>
        <p:grpSpPr>
          <a:xfrm>
            <a:off x="837728" y="1827407"/>
            <a:ext cx="4934220" cy="3833043"/>
            <a:chOff x="1238865" y="58995"/>
            <a:chExt cx="8062451" cy="62631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071A32C-D092-9885-68C9-E21179789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361" t="2868" r="23182" b="5806"/>
            <a:stretch/>
          </p:blipFill>
          <p:spPr>
            <a:xfrm>
              <a:off x="1238865" y="58995"/>
              <a:ext cx="8062451" cy="626314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1CA03D-4B93-A4AE-8C98-46002BF8E0C3}"/>
                </a:ext>
              </a:extLst>
            </p:cNvPr>
            <p:cNvSpPr txBox="1"/>
            <p:nvPr/>
          </p:nvSpPr>
          <p:spPr>
            <a:xfrm>
              <a:off x="1322451" y="666138"/>
              <a:ext cx="1955219" cy="64120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สมองกลีบหน้า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A0C203-9F5B-0802-C077-63280B622A87}"/>
                </a:ext>
              </a:extLst>
            </p:cNvPr>
            <p:cNvSpPr txBox="1"/>
            <p:nvPr/>
          </p:nvSpPr>
          <p:spPr>
            <a:xfrm>
              <a:off x="6439352" y="297480"/>
              <a:ext cx="1897333" cy="64120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สมองกลีบ</a:t>
              </a:r>
              <a:r>
                <a:rPr lang="th-TH" sz="2400" b="1" kern="0" dirty="0">
                  <a:solidFill>
                    <a:srgbClr val="0070C0"/>
                  </a:solidFill>
                  <a:latin typeface="TH Sarabun New"/>
                  <a:cs typeface="TH Sarabun New"/>
                </a:rPr>
                <a:t>ข้าง</a:t>
              </a:r>
              <a:endPara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 New"/>
                <a:cs typeface="TH Sarabun New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F54C55-35FB-75AA-231B-25BB0BF0CDC9}"/>
                </a:ext>
              </a:extLst>
            </p:cNvPr>
            <p:cNvSpPr txBox="1"/>
            <p:nvPr/>
          </p:nvSpPr>
          <p:spPr>
            <a:xfrm>
              <a:off x="1833272" y="4712622"/>
              <a:ext cx="2197905" cy="64120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 </a:t>
              </a:r>
              <a:r>
                <a:rPr kumimoji="0" lang="th-TH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สมองกลีบ</a:t>
              </a:r>
              <a:r>
                <a:rPr lang="th-TH" sz="2400" b="1" kern="0" dirty="0">
                  <a:solidFill>
                    <a:srgbClr val="0070C0"/>
                  </a:solidFill>
                  <a:latin typeface="TH Sarabun New"/>
                  <a:cs typeface="TH Sarabun New"/>
                </a:rPr>
                <a:t>ขมับ</a:t>
              </a:r>
              <a:endPara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 New"/>
                <a:cs typeface="TH Sarabun New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008951-1463-6BA2-A8F7-D781236CD3A6}"/>
                </a:ext>
              </a:extLst>
            </p:cNvPr>
            <p:cNvSpPr txBox="1"/>
            <p:nvPr/>
          </p:nvSpPr>
          <p:spPr>
            <a:xfrm>
              <a:off x="7686373" y="1352119"/>
              <a:ext cx="1445375" cy="115416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สมองกลีบ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ท้ายทอย</a:t>
              </a:r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A735AC-5DD9-03CA-8FE6-ABFDDC7B0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6712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2CB5A-D43C-D220-15A2-9D318B519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ส่วนอื่นๆ ของสมองส่วนหน้า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C2DD2-3A29-833D-D124-071882D67C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5826" y="1825625"/>
            <a:ext cx="5009924" cy="42976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400" dirty="0">
                <a:solidFill>
                  <a:schemeClr val="accent1"/>
                </a:solidFill>
              </a:rPr>
              <a:t>ระบบลิมบิก: </a:t>
            </a:r>
            <a:r>
              <a:rPr lang="th-TH" sz="2400" dirty="0"/>
              <a:t>เป็นกลุ่มของส่วนของสมองที่อยู่ตามแนวโค้งระหว่างเปลือกสมองกับก้านสมอง ทำงานร่วมกันในการรับรู้เกี่ยวกับอารมณ์และพฤติกรรม ประกอบ ด้วย ส่วนของสมองหลายส่วนที่สำคัญได้แก่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th-TH" sz="2000" dirty="0"/>
              <a:t>ทาลามัส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th-TH" sz="2000" dirty="0"/>
              <a:t>ไฮโปทาลามัส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th-TH" sz="2000" dirty="0"/>
              <a:t>อมิกดาลา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th-TH" sz="2000" dirty="0"/>
              <a:t>ฮิปโปแคมปัส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th-TH" sz="2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350BCA-9CA5-7E7E-C271-E3623E717C00}"/>
              </a:ext>
            </a:extLst>
          </p:cNvPr>
          <p:cNvGrpSpPr>
            <a:grpSpLocks noChangeAspect="1"/>
          </p:cNvGrpSpPr>
          <p:nvPr/>
        </p:nvGrpSpPr>
        <p:grpSpPr>
          <a:xfrm>
            <a:off x="4547" y="1804225"/>
            <a:ext cx="6421564" cy="3952928"/>
            <a:chOff x="2005781" y="737418"/>
            <a:chExt cx="9026014" cy="5556160"/>
          </a:xfrm>
          <a:solidFill>
            <a:schemeClr val="bg1"/>
          </a:solidFill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D0E9EF6-A118-47AC-C4D7-3F1416ED11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452" t="18655" r="9516"/>
            <a:stretch/>
          </p:blipFill>
          <p:spPr>
            <a:xfrm>
              <a:off x="2005781" y="737418"/>
              <a:ext cx="9026014" cy="5556160"/>
            </a:xfrm>
            <a:prstGeom prst="rect">
              <a:avLst/>
            </a:prstGeom>
            <a:grpFill/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9F1950-A3E1-E602-8691-9211F9438E80}"/>
                </a:ext>
              </a:extLst>
            </p:cNvPr>
            <p:cNvSpPr txBox="1"/>
            <p:nvPr/>
          </p:nvSpPr>
          <p:spPr>
            <a:xfrm>
              <a:off x="2202714" y="848145"/>
              <a:ext cx="2765062" cy="821949"/>
            </a:xfrm>
            <a:prstGeom prst="rect">
              <a:avLst/>
            </a:prstGeom>
            <a:grpFill/>
            <a:ln>
              <a:solidFill>
                <a:sysClr val="window" lastClr="FFFFFF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 ไฮโปทาลามัส 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C9C8AA-908E-49A1-71E6-612D27650904}"/>
                </a:ext>
              </a:extLst>
            </p:cNvPr>
            <p:cNvSpPr txBox="1"/>
            <p:nvPr/>
          </p:nvSpPr>
          <p:spPr>
            <a:xfrm>
              <a:off x="2276712" y="1468747"/>
              <a:ext cx="1690311" cy="994991"/>
            </a:xfrm>
            <a:prstGeom prst="rect">
              <a:avLst/>
            </a:prstGeom>
            <a:grpFill/>
            <a:ln>
              <a:solidFill>
                <a:sysClr val="window" lastClr="FFFFFF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รักษาภาวะใน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ร่างกายให้คงที่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B917B8B-AFC8-EFF4-716D-78BD59CFBFD4}"/>
                </a:ext>
              </a:extLst>
            </p:cNvPr>
            <p:cNvSpPr txBox="1"/>
            <p:nvPr/>
          </p:nvSpPr>
          <p:spPr>
            <a:xfrm>
              <a:off x="7903005" y="749082"/>
              <a:ext cx="2381081" cy="739754"/>
            </a:xfrm>
            <a:prstGeom prst="rect">
              <a:avLst/>
            </a:prstGeom>
            <a:grpFill/>
            <a:ln>
              <a:solidFill>
                <a:sysClr val="window" lastClr="FFFFFF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   ทาลามัส    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8719774-E891-DC8E-281F-F0829A8ECE64}"/>
                </a:ext>
              </a:extLst>
            </p:cNvPr>
            <p:cNvSpPr txBox="1"/>
            <p:nvPr/>
          </p:nvSpPr>
          <p:spPr>
            <a:xfrm>
              <a:off x="2975051" y="4499729"/>
              <a:ext cx="2121093" cy="584774"/>
            </a:xfrm>
            <a:prstGeom prst="rect">
              <a:avLst/>
            </a:prstGeom>
            <a:grpFill/>
            <a:ln>
              <a:solidFill>
                <a:sysClr val="window" lastClr="FFFFFF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         อมิกดาลา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E4B0FC-BA11-0CE6-5BE5-59ACC5DE008E}"/>
                </a:ext>
              </a:extLst>
            </p:cNvPr>
            <p:cNvSpPr txBox="1"/>
            <p:nvPr/>
          </p:nvSpPr>
          <p:spPr>
            <a:xfrm>
              <a:off x="4650316" y="5253123"/>
              <a:ext cx="2567645" cy="739754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TH Sarabun New"/>
                </a:rPr>
                <a:t>   ฮิปโปแคมปัส </a:t>
              </a:r>
              <a:endPara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cs typeface="TH Sarabun New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2597153-2FD7-42CC-8B17-079081D46B41}"/>
                </a:ext>
              </a:extLst>
            </p:cNvPr>
            <p:cNvSpPr txBox="1"/>
            <p:nvPr/>
          </p:nvSpPr>
          <p:spPr>
            <a:xfrm>
              <a:off x="4882420" y="5794129"/>
              <a:ext cx="2389795" cy="470716"/>
            </a:xfrm>
            <a:prstGeom prst="rect">
              <a:avLst/>
            </a:prstGeom>
            <a:grpFill/>
            <a:ln>
              <a:solidFill>
                <a:sysClr val="window" lastClr="FFFFFF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    </a:t>
              </a:r>
              <a:r>
                <a:rPr kumimoji="0" lang="th-TH" sz="2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ถ่ายโอน/แปลงความจำ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4D1D3F-33C9-C1F1-5931-BB6D4FD64303}"/>
                </a:ext>
              </a:extLst>
            </p:cNvPr>
            <p:cNvSpPr txBox="1"/>
            <p:nvPr/>
          </p:nvSpPr>
          <p:spPr>
            <a:xfrm>
              <a:off x="3366596" y="5022293"/>
              <a:ext cx="1397582" cy="584017"/>
            </a:xfrm>
            <a:prstGeom prst="rect">
              <a:avLst/>
            </a:prstGeom>
            <a:grpFill/>
            <a:ln>
              <a:solidFill>
                <a:sysClr val="window" lastClr="FFFFFF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    </a:t>
              </a:r>
              <a:r>
                <a:rPr kumimoji="0" lang="th-TH" sz="2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อารมณ์  </a:t>
              </a:r>
              <a:endParaRPr kumimoji="0" lang="th-TH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cs typeface="TH Sarabun New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6141FC2-A483-87B8-329E-4081B85939E6}"/>
                </a:ext>
              </a:extLst>
            </p:cNvPr>
            <p:cNvSpPr txBox="1"/>
            <p:nvPr/>
          </p:nvSpPr>
          <p:spPr>
            <a:xfrm>
              <a:off x="8582439" y="1337279"/>
              <a:ext cx="2360804" cy="506148"/>
            </a:xfrm>
            <a:prstGeom prst="rect">
              <a:avLst/>
            </a:prstGeom>
            <a:grpFill/>
            <a:ln>
              <a:solidFill>
                <a:sysClr val="window" lastClr="FFFFFF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รวบรวมและส่งต่อข้อมูล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B2660F-5929-282D-2DBF-F80A7E9D2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256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2CB5A-D43C-D220-15A2-9D318B519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ส่วนอื่นๆ ของสมองส่วนหน้า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C2DD2-3A29-833D-D124-071882D67C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5826" y="1825625"/>
            <a:ext cx="5009924" cy="42976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400" dirty="0">
                <a:solidFill>
                  <a:schemeClr val="accent1"/>
                </a:solidFill>
              </a:rPr>
              <a:t>ทาลามัส</a:t>
            </a:r>
            <a:r>
              <a:rPr lang="th-TH" sz="2400" dirty="0"/>
              <a:t> เป็นศูนย์รวมกระแสประสาทที่ผ่านเข้าออก และแยกกระแสประสาทไปยังสมองที่เกี่ยวกับประสาท และยังทำหน้าที่ในการรับรู้ความเจ็บปวด ทำให้มีการสั่งการ และแสดงออกด้านพฤติกรรมด้านความเจ็บปวด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>
                <a:solidFill>
                  <a:schemeClr val="accent1"/>
                </a:solidFill>
              </a:rPr>
              <a:t>ไฮโปทาลามัส </a:t>
            </a:r>
            <a:r>
              <a:rPr lang="th-TH" sz="2400" dirty="0"/>
              <a:t>เป็นกลุ่มของเซลล์ประสาทที่ทำหน้าที่เป็นต่อมไร้ท่อด้วย มีหน้าที่ควบคุมอุณหภูมิของร่างกาย ความหิว สมดุลของน้ำ และวงจรการหลับ-ตื่น</a:t>
            </a:r>
          </a:p>
          <a:p>
            <a:pPr>
              <a:buFont typeface="Wingdings" panose="05000000000000000000" pitchFamily="2" charset="2"/>
              <a:buChar char="§"/>
            </a:pPr>
            <a:endParaRPr lang="th-TH" sz="2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350BCA-9CA5-7E7E-C271-E3623E717C00}"/>
              </a:ext>
            </a:extLst>
          </p:cNvPr>
          <p:cNvGrpSpPr>
            <a:grpSpLocks noChangeAspect="1"/>
          </p:cNvGrpSpPr>
          <p:nvPr/>
        </p:nvGrpSpPr>
        <p:grpSpPr>
          <a:xfrm>
            <a:off x="4547" y="1804225"/>
            <a:ext cx="6421564" cy="3952928"/>
            <a:chOff x="2005781" y="737418"/>
            <a:chExt cx="9026014" cy="5556160"/>
          </a:xfrm>
          <a:solidFill>
            <a:schemeClr val="bg1"/>
          </a:solidFill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D0E9EF6-A118-47AC-C4D7-3F1416ED11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452" t="18655" r="9516"/>
            <a:stretch/>
          </p:blipFill>
          <p:spPr>
            <a:xfrm>
              <a:off x="2005781" y="737418"/>
              <a:ext cx="9026014" cy="5556160"/>
            </a:xfrm>
            <a:prstGeom prst="rect">
              <a:avLst/>
            </a:prstGeom>
            <a:grpFill/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9F1950-A3E1-E602-8691-9211F9438E80}"/>
                </a:ext>
              </a:extLst>
            </p:cNvPr>
            <p:cNvSpPr txBox="1"/>
            <p:nvPr/>
          </p:nvSpPr>
          <p:spPr>
            <a:xfrm>
              <a:off x="2202714" y="848145"/>
              <a:ext cx="2765062" cy="821949"/>
            </a:xfrm>
            <a:prstGeom prst="rect">
              <a:avLst/>
            </a:prstGeom>
            <a:grpFill/>
            <a:ln>
              <a:solidFill>
                <a:sysClr val="window" lastClr="FFFFFF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 ไฮโปทาลามัส 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C9C8AA-908E-49A1-71E6-612D27650904}"/>
                </a:ext>
              </a:extLst>
            </p:cNvPr>
            <p:cNvSpPr txBox="1"/>
            <p:nvPr/>
          </p:nvSpPr>
          <p:spPr>
            <a:xfrm>
              <a:off x="2276712" y="1468747"/>
              <a:ext cx="1690311" cy="994991"/>
            </a:xfrm>
            <a:prstGeom prst="rect">
              <a:avLst/>
            </a:prstGeom>
            <a:grpFill/>
            <a:ln>
              <a:solidFill>
                <a:sysClr val="window" lastClr="FFFFFF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รักษาภาวะใน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ร่างกายให้คงที่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B917B8B-AFC8-EFF4-716D-78BD59CFBFD4}"/>
                </a:ext>
              </a:extLst>
            </p:cNvPr>
            <p:cNvSpPr txBox="1"/>
            <p:nvPr/>
          </p:nvSpPr>
          <p:spPr>
            <a:xfrm>
              <a:off x="7903005" y="749082"/>
              <a:ext cx="2381081" cy="739754"/>
            </a:xfrm>
            <a:prstGeom prst="rect">
              <a:avLst/>
            </a:prstGeom>
            <a:grpFill/>
            <a:ln>
              <a:solidFill>
                <a:sysClr val="window" lastClr="FFFFFF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   ทาลามัส    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8719774-E891-DC8E-281F-F0829A8ECE64}"/>
                </a:ext>
              </a:extLst>
            </p:cNvPr>
            <p:cNvSpPr txBox="1"/>
            <p:nvPr/>
          </p:nvSpPr>
          <p:spPr>
            <a:xfrm>
              <a:off x="2975051" y="4499729"/>
              <a:ext cx="2121093" cy="584774"/>
            </a:xfrm>
            <a:prstGeom prst="rect">
              <a:avLst/>
            </a:prstGeom>
            <a:grpFill/>
            <a:ln>
              <a:solidFill>
                <a:sysClr val="window" lastClr="FFFFFF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         อมิกดาลา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E4B0FC-BA11-0CE6-5BE5-59ACC5DE008E}"/>
                </a:ext>
              </a:extLst>
            </p:cNvPr>
            <p:cNvSpPr txBox="1"/>
            <p:nvPr/>
          </p:nvSpPr>
          <p:spPr>
            <a:xfrm>
              <a:off x="4650316" y="5253123"/>
              <a:ext cx="2567645" cy="739754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TH Sarabun New"/>
                </a:rPr>
                <a:t>   ฮิปโปแคมปัส </a:t>
              </a:r>
              <a:endPara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cs typeface="TH Sarabun New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2597153-2FD7-42CC-8B17-079081D46B41}"/>
                </a:ext>
              </a:extLst>
            </p:cNvPr>
            <p:cNvSpPr txBox="1"/>
            <p:nvPr/>
          </p:nvSpPr>
          <p:spPr>
            <a:xfrm>
              <a:off x="4882420" y="5794129"/>
              <a:ext cx="2389795" cy="470716"/>
            </a:xfrm>
            <a:prstGeom prst="rect">
              <a:avLst/>
            </a:prstGeom>
            <a:grpFill/>
            <a:ln>
              <a:solidFill>
                <a:sysClr val="window" lastClr="FFFFFF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    </a:t>
              </a:r>
              <a:r>
                <a:rPr kumimoji="0" lang="th-TH" sz="2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ถ่ายโอน/แปลงความจำ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4D1D3F-33C9-C1F1-5931-BB6D4FD64303}"/>
                </a:ext>
              </a:extLst>
            </p:cNvPr>
            <p:cNvSpPr txBox="1"/>
            <p:nvPr/>
          </p:nvSpPr>
          <p:spPr>
            <a:xfrm>
              <a:off x="3366596" y="5022293"/>
              <a:ext cx="1397582" cy="584017"/>
            </a:xfrm>
            <a:prstGeom prst="rect">
              <a:avLst/>
            </a:prstGeom>
            <a:grpFill/>
            <a:ln>
              <a:solidFill>
                <a:sysClr val="window" lastClr="FFFFFF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    </a:t>
              </a:r>
              <a:r>
                <a:rPr kumimoji="0" lang="th-TH" sz="2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อารมณ์  </a:t>
              </a:r>
              <a:endParaRPr kumimoji="0" lang="th-TH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cs typeface="TH Sarabun New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6141FC2-A483-87B8-329E-4081B85939E6}"/>
                </a:ext>
              </a:extLst>
            </p:cNvPr>
            <p:cNvSpPr txBox="1"/>
            <p:nvPr/>
          </p:nvSpPr>
          <p:spPr>
            <a:xfrm>
              <a:off x="8582439" y="1337279"/>
              <a:ext cx="2360804" cy="506148"/>
            </a:xfrm>
            <a:prstGeom prst="rect">
              <a:avLst/>
            </a:prstGeom>
            <a:grpFill/>
            <a:ln>
              <a:solidFill>
                <a:sysClr val="window" lastClr="FFFFFF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รวบรวมและส่งต่อข้อมูล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4683A-457B-7CA9-E8B0-C1EFBD090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1770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2CB5A-D43C-D220-15A2-9D318B519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ส่วนอื่นๆ ของสมองส่วนหน้า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C2DD2-3A29-833D-D124-071882D67C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5826" y="1825625"/>
            <a:ext cx="5009924" cy="42976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400" dirty="0">
                <a:solidFill>
                  <a:schemeClr val="accent1"/>
                </a:solidFill>
              </a:rPr>
              <a:t>อมิกดาลา </a:t>
            </a:r>
            <a:r>
              <a:rPr lang="th-TH" sz="2400" dirty="0"/>
              <a:t>ทำหน้าที่ในการรับรู้ความทรงจำทางด้านอารมณ์ในช่วงเวลาแห่งความสำเร็จหรือล้มเหลว และใช้ความทรงจำนี้ ในการตรวจสอบข้อมูลที่เข้ามาใหม่ทางระบบประสาทต่างๆ เพื่อประเมินถึงภาวะอันตรายหรือโอกาสอันดี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>
                <a:solidFill>
                  <a:schemeClr val="accent1"/>
                </a:solidFill>
              </a:rPr>
              <a:t>ฮิปโปแคมปัส </a:t>
            </a:r>
            <a:r>
              <a:rPr lang="th-TH" sz="2400" dirty="0"/>
              <a:t>ทำหน้าที่ในการรวบรวมและเรียบเรียงข้อมูลจากหน่วยความจำระยะสั้นแล้วถ่ายโอนไปยังหน่วยความจำระยะยาว</a:t>
            </a:r>
          </a:p>
          <a:p>
            <a:pPr>
              <a:buFont typeface="Wingdings" panose="05000000000000000000" pitchFamily="2" charset="2"/>
              <a:buChar char="§"/>
            </a:pPr>
            <a:endParaRPr lang="th-TH" sz="2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350BCA-9CA5-7E7E-C271-E3623E717C00}"/>
              </a:ext>
            </a:extLst>
          </p:cNvPr>
          <p:cNvGrpSpPr>
            <a:grpSpLocks noChangeAspect="1"/>
          </p:cNvGrpSpPr>
          <p:nvPr/>
        </p:nvGrpSpPr>
        <p:grpSpPr>
          <a:xfrm>
            <a:off x="4547" y="1804225"/>
            <a:ext cx="6421564" cy="3952928"/>
            <a:chOff x="2005781" y="737418"/>
            <a:chExt cx="9026014" cy="5556160"/>
          </a:xfrm>
          <a:solidFill>
            <a:schemeClr val="bg1"/>
          </a:solidFill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D0E9EF6-A118-47AC-C4D7-3F1416ED11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452" t="18655" r="9516"/>
            <a:stretch/>
          </p:blipFill>
          <p:spPr>
            <a:xfrm>
              <a:off x="2005781" y="737418"/>
              <a:ext cx="9026014" cy="5556160"/>
            </a:xfrm>
            <a:prstGeom prst="rect">
              <a:avLst/>
            </a:prstGeom>
            <a:grpFill/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9F1950-A3E1-E602-8691-9211F9438E80}"/>
                </a:ext>
              </a:extLst>
            </p:cNvPr>
            <p:cNvSpPr txBox="1"/>
            <p:nvPr/>
          </p:nvSpPr>
          <p:spPr>
            <a:xfrm>
              <a:off x="2202714" y="848145"/>
              <a:ext cx="2765062" cy="821949"/>
            </a:xfrm>
            <a:prstGeom prst="rect">
              <a:avLst/>
            </a:prstGeom>
            <a:grpFill/>
            <a:ln>
              <a:solidFill>
                <a:sysClr val="window" lastClr="FFFFFF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 ไฮโปทาลามัส 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C9C8AA-908E-49A1-71E6-612D27650904}"/>
                </a:ext>
              </a:extLst>
            </p:cNvPr>
            <p:cNvSpPr txBox="1"/>
            <p:nvPr/>
          </p:nvSpPr>
          <p:spPr>
            <a:xfrm>
              <a:off x="2276712" y="1468747"/>
              <a:ext cx="1690311" cy="994991"/>
            </a:xfrm>
            <a:prstGeom prst="rect">
              <a:avLst/>
            </a:prstGeom>
            <a:grpFill/>
            <a:ln>
              <a:solidFill>
                <a:sysClr val="window" lastClr="FFFFFF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รักษาภาวะใน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ร่างกายให้คงที่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B917B8B-AFC8-EFF4-716D-78BD59CFBFD4}"/>
                </a:ext>
              </a:extLst>
            </p:cNvPr>
            <p:cNvSpPr txBox="1"/>
            <p:nvPr/>
          </p:nvSpPr>
          <p:spPr>
            <a:xfrm>
              <a:off x="7903005" y="749082"/>
              <a:ext cx="2381081" cy="739754"/>
            </a:xfrm>
            <a:prstGeom prst="rect">
              <a:avLst/>
            </a:prstGeom>
            <a:grpFill/>
            <a:ln>
              <a:solidFill>
                <a:sysClr val="window" lastClr="FFFFFF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   ทาลามัส    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8719774-E891-DC8E-281F-F0829A8ECE64}"/>
                </a:ext>
              </a:extLst>
            </p:cNvPr>
            <p:cNvSpPr txBox="1"/>
            <p:nvPr/>
          </p:nvSpPr>
          <p:spPr>
            <a:xfrm>
              <a:off x="2975051" y="4499729"/>
              <a:ext cx="2121093" cy="584774"/>
            </a:xfrm>
            <a:prstGeom prst="rect">
              <a:avLst/>
            </a:prstGeom>
            <a:grpFill/>
            <a:ln>
              <a:solidFill>
                <a:sysClr val="window" lastClr="FFFFFF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         อมิกดาลา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E4B0FC-BA11-0CE6-5BE5-59ACC5DE008E}"/>
                </a:ext>
              </a:extLst>
            </p:cNvPr>
            <p:cNvSpPr txBox="1"/>
            <p:nvPr/>
          </p:nvSpPr>
          <p:spPr>
            <a:xfrm>
              <a:off x="4650316" y="5253123"/>
              <a:ext cx="2567645" cy="739754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TH Sarabun New"/>
                </a:rPr>
                <a:t>   ฮิปโปแคมปัส </a:t>
              </a:r>
              <a:endPara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cs typeface="TH Sarabun New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2597153-2FD7-42CC-8B17-079081D46B41}"/>
                </a:ext>
              </a:extLst>
            </p:cNvPr>
            <p:cNvSpPr txBox="1"/>
            <p:nvPr/>
          </p:nvSpPr>
          <p:spPr>
            <a:xfrm>
              <a:off x="4882420" y="5794129"/>
              <a:ext cx="2389795" cy="470716"/>
            </a:xfrm>
            <a:prstGeom prst="rect">
              <a:avLst/>
            </a:prstGeom>
            <a:grpFill/>
            <a:ln>
              <a:solidFill>
                <a:sysClr val="window" lastClr="FFFFFF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    </a:t>
              </a:r>
              <a:r>
                <a:rPr kumimoji="0" lang="th-TH" sz="2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ถ่ายโอน/แปลงความจำ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4D1D3F-33C9-C1F1-5931-BB6D4FD64303}"/>
                </a:ext>
              </a:extLst>
            </p:cNvPr>
            <p:cNvSpPr txBox="1"/>
            <p:nvPr/>
          </p:nvSpPr>
          <p:spPr>
            <a:xfrm>
              <a:off x="3366596" y="5022293"/>
              <a:ext cx="1397582" cy="584017"/>
            </a:xfrm>
            <a:prstGeom prst="rect">
              <a:avLst/>
            </a:prstGeom>
            <a:grpFill/>
            <a:ln>
              <a:solidFill>
                <a:sysClr val="window" lastClr="FFFFFF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    </a:t>
              </a:r>
              <a:r>
                <a:rPr kumimoji="0" lang="th-TH" sz="2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อารมณ์  </a:t>
              </a:r>
              <a:endParaRPr kumimoji="0" lang="th-TH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cs typeface="TH Sarabun New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6141FC2-A483-87B8-329E-4081B85939E6}"/>
                </a:ext>
              </a:extLst>
            </p:cNvPr>
            <p:cNvSpPr txBox="1"/>
            <p:nvPr/>
          </p:nvSpPr>
          <p:spPr>
            <a:xfrm>
              <a:off x="8582439" y="1337279"/>
              <a:ext cx="2360804" cy="506148"/>
            </a:xfrm>
            <a:prstGeom prst="rect">
              <a:avLst/>
            </a:prstGeom>
            <a:grpFill/>
            <a:ln>
              <a:solidFill>
                <a:sysClr val="window" lastClr="FFFFFF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รวบรวมและส่งต่อข้อมูล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DA445-7CF8-19AE-6753-83D98CAA1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7160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2A2D5-A961-46E6-B04C-B21BBA5CF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สรุป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0E33E-D182-BFEF-C6CF-8E7B0D3476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838099"/>
            <a:ext cx="10103427" cy="428488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สมองเป็นส่วนหนึ่งของระบบประสาท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สมองประมวลกระแสประสาทที่รับมาจากระบบประสาทส่วนปลาย และตัดสินว่าจะตอบสนองอย่างไร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สมองแบ่งออกเป็นส่วนต่างๆ ที่มีหน้าที่แตกต่างกัน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สมองพัฒนาจากด้านหลังมาสู่ด้านหน้า จากด้านล่างมาสู่ด้านบน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ก้านสมองประกอบด้วยสมองส่วนกลาง และสมองส่วนท้าย รับผิดชอบหน้าที่ระดับล่างที่เกี่ยวกับการอยู่รอดของชีวิต พัฒนาสมบูรณ์ก่อนสมองส่วนหน้า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สมองส่วนหน้าเป็นส่วนสุดท้ายของสมองที่พัฒนาอย่างสมบูรณ์</a:t>
            </a:r>
          </a:p>
          <a:p>
            <a:pPr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98B65A-49D9-3C8B-20CB-863F9B6CD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0114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2A2D5-A961-46E6-B04C-B21BBA5CF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สรุป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0E33E-D182-BFEF-C6CF-8E7B0D3476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838099"/>
            <a:ext cx="10103427" cy="4284889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ระบบประสาทอัตโนมัติ ประกอบด้วย 2 ระบบหลัก: ระบบประสาทซิมพาเทติก หรือระบบประสาทตื่นตระหนก และระบบประสาทพาราซิมพาเทติก หรือระบบประสาทพักสงบ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เปลือกสมองเป็นส่วนหนึ่งของสมองส่วนหน้า มี 4 กลีบ เป็นส่วนท้ายสุดของสมองที่พัฒนาอย่างสมบูรณ์ และรับผิดชอบหน้าที่ระดับสูง เช่น การรู้คิด ซึ่งจำเป็นต่อการคิด วางแผน แก้ปัญหา และประมวลผลภาษา รวมทั้งหน้าที่บางอย่างด้านการเคลื่อนไหว อารมณ์ และสังคม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โครงสร้างหลักของสมองมีมาตั้งแต่แรกเกิด บางส่วนของโครงสร้างนี้พัฒนาอย่างสมบูรณ์ตอนแรกเกิด แต่ส่วนอื่น เช่น สมองส่วนหน้า พัฒนาต่อไปอย่างต่อเนื่องทั้งในเรื่องขนาดและการเชื่อมโยงของเซลล์สมอง การพัฒนาหลังแรกเกิดของสมองส่วนนี้เกิดขึ้นอย่างรวดเร็วในช่วงปฐมวัย และการพัฒนานี้ไม่ใช่เป็นการเพิ่มขนาดและน้ำหนักของสมองอย่างเดียว แต่ยังเป็นการเพิ่มการเชื่อมโยงระหว่างเซลล์สมองด้วย ซึ่งทำให้การคิดซับซ้อนขึ้นได้</a:t>
            </a:r>
          </a:p>
          <a:p>
            <a:pPr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35AEF-CB83-3377-90E8-768BEE9A8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036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15937-221E-19DD-0627-E010A3B63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ระบบประสาท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60DB51-87CE-2E82-77BF-F418D83C7C6A}"/>
              </a:ext>
            </a:extLst>
          </p:cNvPr>
          <p:cNvGrpSpPr/>
          <p:nvPr/>
        </p:nvGrpSpPr>
        <p:grpSpPr>
          <a:xfrm>
            <a:off x="504715" y="1955002"/>
            <a:ext cx="10386976" cy="3353206"/>
            <a:chOff x="776391" y="1034498"/>
            <a:chExt cx="10386976" cy="33532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670CD09-EF2C-F52D-AFC0-CE154E70A6E7}"/>
                </a:ext>
              </a:extLst>
            </p:cNvPr>
            <p:cNvSpPr txBox="1"/>
            <p:nvPr/>
          </p:nvSpPr>
          <p:spPr>
            <a:xfrm>
              <a:off x="3838329" y="2867468"/>
              <a:ext cx="830677" cy="40011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ไขสันหลัง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89C2AC1-8019-EB53-1405-C8D8682BA89D}"/>
                </a:ext>
              </a:extLst>
            </p:cNvPr>
            <p:cNvSpPr txBox="1"/>
            <p:nvPr/>
          </p:nvSpPr>
          <p:spPr>
            <a:xfrm>
              <a:off x="5520362" y="1034498"/>
              <a:ext cx="1151276" cy="40011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ระบบประสาท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77B0558-341D-DEE6-E2E2-EBBF06CC8E7A}"/>
                </a:ext>
              </a:extLst>
            </p:cNvPr>
            <p:cNvSpPr txBox="1"/>
            <p:nvPr/>
          </p:nvSpPr>
          <p:spPr>
            <a:xfrm>
              <a:off x="3493740" y="1934457"/>
              <a:ext cx="1505540" cy="40011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ระบบประสาทกลาง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3C0DD0-6633-0DB3-A72F-9DC70D7A216C}"/>
                </a:ext>
              </a:extLst>
            </p:cNvPr>
            <p:cNvSpPr txBox="1"/>
            <p:nvPr/>
          </p:nvSpPr>
          <p:spPr>
            <a:xfrm>
              <a:off x="7268202" y="1939375"/>
              <a:ext cx="1827744" cy="40011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ระบบประสาทส่วนปลาย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D6D6FF2-2728-64F1-1431-73C5A64D2DC3}"/>
                </a:ext>
              </a:extLst>
            </p:cNvPr>
            <p:cNvCxnSpPr>
              <a:cxnSpLocks/>
              <a:stCxn id="7" idx="2"/>
              <a:endCxn id="8" idx="0"/>
            </p:cNvCxnSpPr>
            <p:nvPr/>
          </p:nvCxnSpPr>
          <p:spPr>
            <a:xfrm flipH="1">
              <a:off x="4246510" y="1434608"/>
              <a:ext cx="1849490" cy="499849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66AE696-5C99-EAFE-C540-38A05D5EEF48}"/>
                </a:ext>
              </a:extLst>
            </p:cNvPr>
            <p:cNvCxnSpPr>
              <a:cxnSpLocks/>
              <a:stCxn id="7" idx="2"/>
              <a:endCxn id="9" idx="0"/>
            </p:cNvCxnSpPr>
            <p:nvPr/>
          </p:nvCxnSpPr>
          <p:spPr>
            <a:xfrm>
              <a:off x="6096000" y="1434608"/>
              <a:ext cx="2086074" cy="504767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CA03F61-9435-5F67-A077-BFC4142772A1}"/>
                </a:ext>
              </a:extLst>
            </p:cNvPr>
            <p:cNvSpPr txBox="1"/>
            <p:nvPr/>
          </p:nvSpPr>
          <p:spPr>
            <a:xfrm>
              <a:off x="2760634" y="2862551"/>
              <a:ext cx="559769" cy="40011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สมอง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9ECB696-6B1E-360F-4251-57F14378F7C3}"/>
                </a:ext>
              </a:extLst>
            </p:cNvPr>
            <p:cNvCxnSpPr>
              <a:cxnSpLocks/>
              <a:stCxn id="8" idx="2"/>
              <a:endCxn id="12" idx="0"/>
            </p:cNvCxnSpPr>
            <p:nvPr/>
          </p:nvCxnSpPr>
          <p:spPr>
            <a:xfrm flipH="1">
              <a:off x="3040519" y="2334567"/>
              <a:ext cx="1205991" cy="527984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C3A3623-3165-6B07-F0B5-D4EE71F2FAAA}"/>
                </a:ext>
              </a:extLst>
            </p:cNvPr>
            <p:cNvCxnSpPr>
              <a:cxnSpLocks/>
              <a:stCxn id="8" idx="2"/>
              <a:endCxn id="6" idx="0"/>
            </p:cNvCxnSpPr>
            <p:nvPr/>
          </p:nvCxnSpPr>
          <p:spPr>
            <a:xfrm>
              <a:off x="4246510" y="2334567"/>
              <a:ext cx="7158" cy="532901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CDD33E-8CD6-859D-C3EA-694AD244F690}"/>
                </a:ext>
              </a:extLst>
            </p:cNvPr>
            <p:cNvSpPr txBox="1"/>
            <p:nvPr/>
          </p:nvSpPr>
          <p:spPr>
            <a:xfrm>
              <a:off x="5557864" y="2867468"/>
              <a:ext cx="1390124" cy="40011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เส้นประสาทสมอง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3A3DF7-C18A-F76E-E42C-B9278220C988}"/>
                </a:ext>
              </a:extLst>
            </p:cNvPr>
            <p:cNvSpPr txBox="1"/>
            <p:nvPr/>
          </p:nvSpPr>
          <p:spPr>
            <a:xfrm>
              <a:off x="7354776" y="2872387"/>
              <a:ext cx="1661031" cy="40011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เส้นประสาทไขสันหลัง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96DF124-F661-F609-A181-D49C261B098B}"/>
                </a:ext>
              </a:extLst>
            </p:cNvPr>
            <p:cNvCxnSpPr>
              <a:cxnSpLocks/>
              <a:stCxn id="9" idx="2"/>
              <a:endCxn id="15" idx="0"/>
            </p:cNvCxnSpPr>
            <p:nvPr/>
          </p:nvCxnSpPr>
          <p:spPr>
            <a:xfrm flipH="1">
              <a:off x="6252926" y="2339485"/>
              <a:ext cx="1929148" cy="52798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335F8F9-6F96-F39F-679C-1E118735AD8B}"/>
                </a:ext>
              </a:extLst>
            </p:cNvPr>
            <p:cNvCxnSpPr>
              <a:cxnSpLocks/>
              <a:stCxn id="9" idx="2"/>
              <a:endCxn id="16" idx="0"/>
            </p:cNvCxnSpPr>
            <p:nvPr/>
          </p:nvCxnSpPr>
          <p:spPr>
            <a:xfrm>
              <a:off x="8182074" y="2339485"/>
              <a:ext cx="3218" cy="532902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495094F-0531-FAF2-5F60-C65AC7D49C9E}"/>
                </a:ext>
              </a:extLst>
            </p:cNvPr>
            <p:cNvSpPr txBox="1"/>
            <p:nvPr/>
          </p:nvSpPr>
          <p:spPr>
            <a:xfrm>
              <a:off x="9383714" y="2863239"/>
              <a:ext cx="1779653" cy="40011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ระบบประสาทอัตโนมัติ 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417F37A-A464-5DF5-EA48-059FBF902531}"/>
                </a:ext>
              </a:extLst>
            </p:cNvPr>
            <p:cNvCxnSpPr>
              <a:cxnSpLocks/>
              <a:stCxn id="9" idx="2"/>
              <a:endCxn id="19" idx="0"/>
            </p:cNvCxnSpPr>
            <p:nvPr/>
          </p:nvCxnSpPr>
          <p:spPr>
            <a:xfrm>
              <a:off x="8182074" y="2339485"/>
              <a:ext cx="2091467" cy="523754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0D718D9-E9CB-1415-58DF-7A881A25C1E3}"/>
                </a:ext>
              </a:extLst>
            </p:cNvPr>
            <p:cNvSpPr txBox="1"/>
            <p:nvPr/>
          </p:nvSpPr>
          <p:spPr>
            <a:xfrm>
              <a:off x="776391" y="3973531"/>
              <a:ext cx="1149674" cy="40011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สมองส่วนหน้า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F3DEA95-A8A0-FB0A-3067-1E9A49DDB63F}"/>
                </a:ext>
              </a:extLst>
            </p:cNvPr>
            <p:cNvSpPr txBox="1"/>
            <p:nvPr/>
          </p:nvSpPr>
          <p:spPr>
            <a:xfrm>
              <a:off x="2436696" y="3973526"/>
              <a:ext cx="1205778" cy="40011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สมองส่วนกลาง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1F8B0A-6B27-C081-EC92-102A4FA8039D}"/>
                </a:ext>
              </a:extLst>
            </p:cNvPr>
            <p:cNvSpPr txBox="1"/>
            <p:nvPr/>
          </p:nvSpPr>
          <p:spPr>
            <a:xfrm>
              <a:off x="4132375" y="3987594"/>
              <a:ext cx="1140056" cy="40011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 New"/>
                  <a:cs typeface="TH Sarabun New"/>
                </a:rPr>
                <a:t>สมองส่วนท้าย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08A24B4-D233-0B84-EB61-308E77FE7B27}"/>
                </a:ext>
              </a:extLst>
            </p:cNvPr>
            <p:cNvCxnSpPr>
              <a:cxnSpLocks/>
              <a:stCxn id="12" idx="2"/>
              <a:endCxn id="21" idx="0"/>
            </p:cNvCxnSpPr>
            <p:nvPr/>
          </p:nvCxnSpPr>
          <p:spPr>
            <a:xfrm flipH="1">
              <a:off x="1351228" y="3262661"/>
              <a:ext cx="1689291" cy="71087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A13CAA9-B9D9-6041-ED3B-224E47AB9211}"/>
                </a:ext>
              </a:extLst>
            </p:cNvPr>
            <p:cNvCxnSpPr>
              <a:cxnSpLocks/>
              <a:stCxn id="12" idx="2"/>
              <a:endCxn id="22" idx="0"/>
            </p:cNvCxnSpPr>
            <p:nvPr/>
          </p:nvCxnSpPr>
          <p:spPr>
            <a:xfrm flipH="1">
              <a:off x="3039585" y="3262661"/>
              <a:ext cx="934" cy="710865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3A7C8B6-4BB3-2254-EB67-7D61012A27DC}"/>
                </a:ext>
              </a:extLst>
            </p:cNvPr>
            <p:cNvCxnSpPr>
              <a:cxnSpLocks/>
              <a:stCxn id="12" idx="2"/>
              <a:endCxn id="23" idx="0"/>
            </p:cNvCxnSpPr>
            <p:nvPr/>
          </p:nvCxnSpPr>
          <p:spPr>
            <a:xfrm>
              <a:off x="3040519" y="3262661"/>
              <a:ext cx="1661884" cy="72493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F5E308-620E-434D-02A0-96983CC1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4793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2F58B-D395-377D-FBAF-B193647BC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sz="4000" dirty="0"/>
              <a:t>Quiz 2.1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C539C-9C2C-7524-DDF0-DDB16656D97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th-TH" sz="2400" dirty="0"/>
              <a:t>สมองเป็นอวัยวะที่แยกออกจากระบบประสาท </a:t>
            </a:r>
            <a:r>
              <a:rPr lang="en-US" sz="2400" dirty="0"/>
              <a:t>(T/F)</a:t>
            </a:r>
            <a:endParaRPr lang="th-TH" sz="2400" dirty="0"/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สมองทำหน้าที่ประมวลผลกระแสประสาทจากระบบประสาทส่วนปลายและตัดสินใจตอบสนอง </a:t>
            </a:r>
            <a:r>
              <a:rPr lang="en-US" sz="2400" dirty="0"/>
              <a:t>(T/F)</a:t>
            </a:r>
            <a:endParaRPr lang="th-TH" sz="2400" dirty="0"/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สมองมีโครงสร้างเดียวที่ทำหน้าที่ทุกอย่าง </a:t>
            </a:r>
            <a:r>
              <a:rPr lang="en-US" sz="2400" dirty="0"/>
              <a:t>(T/F)</a:t>
            </a:r>
            <a:endParaRPr lang="th-TH" sz="2400" dirty="0"/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สมองพัฒนาจากด้านหน้าไปด้านหลังและจากด้านบนลงด้านล่าง </a:t>
            </a:r>
            <a:r>
              <a:rPr lang="en-US" sz="2400" dirty="0"/>
              <a:t>(T/F)</a:t>
            </a:r>
            <a:endParaRPr lang="th-TH" sz="2400" dirty="0"/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ก้านสมองประกอบด้วยสมองส่วนกลางและสมองส่วนท้าย </a:t>
            </a:r>
            <a:r>
              <a:rPr lang="en-US" sz="2400" dirty="0"/>
              <a:t>(T/F)</a:t>
            </a:r>
            <a:endParaRPr lang="th-TH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BC91A-CD58-8060-D644-15825E082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2936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FC6CE-2E7C-46CC-EF82-9B6165E67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Quiz 2.2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6858E-D2FA-A487-8287-4BFE1A8DF81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 startAt="6"/>
            </a:pPr>
            <a:r>
              <a:rPr lang="th-TH" sz="2400" dirty="0"/>
              <a:t>สมองส่วนหน้าพัฒนาสมบูรณ์ก่อนส่วนอื่นๆ ของสมอง </a:t>
            </a:r>
            <a:r>
              <a:rPr lang="en-US" sz="2400" dirty="0"/>
              <a:t>(T/F)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th-TH" sz="2400" dirty="0"/>
              <a:t>โครงสร้างหลักของสมองพัฒนาขึ้นหลังจากการเกิด </a:t>
            </a:r>
            <a:r>
              <a:rPr lang="en-US" sz="2400" dirty="0"/>
              <a:t>(T/F)</a:t>
            </a:r>
            <a:endParaRPr lang="th-TH" sz="2400" dirty="0"/>
          </a:p>
          <a:p>
            <a:pPr marL="342900" indent="-342900">
              <a:buFont typeface="+mj-lt"/>
              <a:buAutoNum type="arabicPeriod" startAt="6"/>
            </a:pPr>
            <a:r>
              <a:rPr lang="th-TH" sz="2400" dirty="0"/>
              <a:t>สมองส่วนหน้าพัฒนาอย่างต่อเนื่องหลังการเกิด </a:t>
            </a:r>
            <a:r>
              <a:rPr lang="en-US" sz="2400" dirty="0"/>
              <a:t>(T/F)</a:t>
            </a:r>
            <a:endParaRPr lang="th-TH" sz="2400" dirty="0"/>
          </a:p>
          <a:p>
            <a:pPr marL="342900" indent="-342900">
              <a:buFont typeface="+mj-lt"/>
              <a:buAutoNum type="arabicPeriod" startAt="6"/>
            </a:pPr>
            <a:r>
              <a:rPr lang="th-TH" sz="2400" dirty="0"/>
              <a:t>การพัฒนาของสมองหลังแรกเกิดเกิดขึ้นอย่างช้าๆ ในช่วงปฐมวัย </a:t>
            </a:r>
            <a:r>
              <a:rPr lang="en-US" sz="2400" dirty="0"/>
              <a:t>(T/F)</a:t>
            </a:r>
            <a:endParaRPr lang="th-TH" sz="2400" dirty="0"/>
          </a:p>
          <a:p>
            <a:pPr marL="342900" indent="-342900">
              <a:buFont typeface="+mj-lt"/>
              <a:buAutoNum type="arabicPeriod" startAt="6"/>
            </a:pPr>
            <a:r>
              <a:rPr lang="th-TH" sz="2400" dirty="0"/>
              <a:t> การพัฒนาของสมองหลังแรกเกิดเกี่ยวข้องกับการเพิ่มขนาดและน้ำหนักของสมองเท่านั้น </a:t>
            </a:r>
            <a:r>
              <a:rPr lang="en-US" sz="2400" dirty="0"/>
              <a:t>(T/F)</a:t>
            </a:r>
            <a:endParaRPr lang="th-TH" sz="2400" dirty="0"/>
          </a:p>
          <a:p>
            <a:pPr marL="342900" indent="-342900">
              <a:buFont typeface="+mj-lt"/>
              <a:buAutoNum type="arabicPeriod" startAt="6"/>
            </a:pPr>
            <a:endParaRPr lang="th-T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779EF-C565-9169-863B-E4CDE4F87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887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FE67C-A846-BCCD-86A3-63DC70843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5929" y="1908625"/>
            <a:ext cx="6560142" cy="3063149"/>
          </a:xfrm>
        </p:spPr>
        <p:txBody>
          <a:bodyPr/>
          <a:lstStyle/>
          <a:p>
            <a:br>
              <a:rPr lang="th-TH" sz="4400" dirty="0"/>
            </a:br>
            <a:r>
              <a:rPr lang="th-TH" sz="4400" dirty="0"/>
              <a:t>4. การสื่อสารและเชื่อมโยงของเซลล์ประสาท </a:t>
            </a:r>
            <a:br>
              <a:rPr lang="th-TH" sz="4400" dirty="0"/>
            </a:br>
            <a:endParaRPr lang="th-TH" sz="4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DFF9D2-2F87-B7DB-163C-76E316383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1568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7BF8A-CE87-AB62-EDE1-53BE742F1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เซลล์ประสาท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5E8C3-ECAF-2D63-263E-57DB5CDF5A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th-TH" sz="2800" dirty="0">
                <a:solidFill>
                  <a:schemeClr val="accent1"/>
                </a:solidFill>
              </a:rPr>
              <a:t>เซลล์ประสาท (</a:t>
            </a:r>
            <a:r>
              <a:rPr lang="en-US" sz="2800" dirty="0">
                <a:solidFill>
                  <a:schemeClr val="accent1"/>
                </a:solidFill>
              </a:rPr>
              <a:t>neuron) </a:t>
            </a:r>
            <a:r>
              <a:rPr lang="th-TH" sz="2800" dirty="0"/>
              <a:t>เป็นเซลล์ที่ประกอบขึ้นเป็นสมองและระบบประสาท เป็นหน่วยพื้นฐานที่ส่งและรับสัญญาณที่ทำให้เราเคลื่อนไหวกล้ามเนื้อ รู้สึกถึงโลกภายนอก คิด จำ และอื่นๆ อีกมากมาย</a:t>
            </a:r>
          </a:p>
          <a:p>
            <a:endParaRPr lang="th-T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AA66BB-3C7B-E104-28D5-2426E69B5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050" y="1943958"/>
            <a:ext cx="5192415" cy="23798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CA02D-CCD8-D071-6650-E740CF624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70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9E5BE-895B-BEE9-EB8C-68AD0C1F4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ส่วนประกอบของเซลล์ประสาท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EBCDB-3916-0EFA-BB8C-7420FFD654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85796" y="1838099"/>
            <a:ext cx="5201265" cy="428488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ตัวเซลล์ (</a:t>
            </a:r>
            <a:r>
              <a:rPr lang="en-US" sz="2400" dirty="0"/>
              <a:t>cell body)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นิวเคลียส (</a:t>
            </a:r>
            <a:r>
              <a:rPr lang="en-US" sz="2400" dirty="0"/>
              <a:t>nucleus)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แอกซอน (</a:t>
            </a:r>
            <a:r>
              <a:rPr lang="en-US" sz="2400" dirty="0"/>
              <a:t>axon) </a:t>
            </a:r>
            <a:r>
              <a:rPr lang="th-TH" sz="2400" dirty="0"/>
              <a:t>ทำหน้าที่ส่งกระแสประสาท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เดนไดรต์ (</a:t>
            </a:r>
            <a:r>
              <a:rPr lang="en-US" sz="2400" dirty="0"/>
              <a:t>dendrite) </a:t>
            </a:r>
            <a:r>
              <a:rPr lang="th-TH" sz="2400" dirty="0"/>
              <a:t>ทำหน้าที่รับกระแสประสาท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ปลอกไมอีลีน (</a:t>
            </a:r>
            <a:r>
              <a:rPr lang="en-US" sz="2400" dirty="0"/>
              <a:t>myelin sheath)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ปลายแอกซอน (</a:t>
            </a:r>
            <a:r>
              <a:rPr lang="en-US" sz="2400" dirty="0"/>
              <a:t>axon terminal)</a:t>
            </a:r>
          </a:p>
          <a:p>
            <a:pPr marL="0" indent="0">
              <a:buNone/>
            </a:pPr>
            <a:endParaRPr lang="th-TH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FDDABE-8182-1D0F-25E2-148C453962F3}"/>
              </a:ext>
            </a:extLst>
          </p:cNvPr>
          <p:cNvGrpSpPr>
            <a:grpSpLocks noChangeAspect="1"/>
          </p:cNvGrpSpPr>
          <p:nvPr/>
        </p:nvGrpSpPr>
        <p:grpSpPr>
          <a:xfrm>
            <a:off x="930014" y="1963376"/>
            <a:ext cx="4484816" cy="4225006"/>
            <a:chOff x="222096" y="901496"/>
            <a:chExt cx="5276254" cy="49705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D14548F-B6FF-A8A6-BF20-F020C24D2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434" y="1962255"/>
              <a:ext cx="5170916" cy="2354439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B5C7051-F682-4B9C-5DD2-D69B227B1541}"/>
                </a:ext>
              </a:extLst>
            </p:cNvPr>
            <p:cNvGrpSpPr/>
            <p:nvPr/>
          </p:nvGrpSpPr>
          <p:grpSpPr>
            <a:xfrm>
              <a:off x="1730277" y="1962255"/>
              <a:ext cx="1182615" cy="1246519"/>
              <a:chOff x="1631853" y="2602522"/>
              <a:chExt cx="1127004" cy="1195755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2D7A9B99-E1C6-D2E5-F4F7-A8E3E0F491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31853" y="2888452"/>
                <a:ext cx="558571" cy="909825"/>
              </a:xfrm>
              <a:prstGeom prst="line">
                <a:avLst/>
              </a:prstGeom>
              <a:ln w="317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4525F9E-07C0-536B-AF08-7C1A695DD51B}"/>
                  </a:ext>
                </a:extLst>
              </p:cNvPr>
              <p:cNvSpPr txBox="1"/>
              <p:nvPr/>
            </p:nvSpPr>
            <p:spPr>
              <a:xfrm>
                <a:off x="1828794" y="2602522"/>
                <a:ext cx="930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1800" dirty="0">
                    <a:solidFill>
                      <a:srgbClr val="0070C0"/>
                    </a:solidFill>
                  </a:rPr>
                  <a:t>ตัวเซลล์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97D7EA7-E6CD-64D3-A40A-E9F00DEE471B}"/>
                </a:ext>
              </a:extLst>
            </p:cNvPr>
            <p:cNvGrpSpPr/>
            <p:nvPr/>
          </p:nvGrpSpPr>
          <p:grpSpPr>
            <a:xfrm>
              <a:off x="222096" y="3546066"/>
              <a:ext cx="1122299" cy="1335789"/>
              <a:chOff x="194593" y="4121833"/>
              <a:chExt cx="1069524" cy="1281389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1AAF82D-7A4A-B92C-EC5D-989FE17A95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8814" y="4121833"/>
                <a:ext cx="563775" cy="864345"/>
              </a:xfrm>
              <a:prstGeom prst="line">
                <a:avLst/>
              </a:prstGeom>
              <a:ln w="317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E73A1B0-2367-6F19-B406-35EBD77C25E5}"/>
                  </a:ext>
                </a:extLst>
              </p:cNvPr>
              <p:cNvSpPr txBox="1"/>
              <p:nvPr/>
            </p:nvSpPr>
            <p:spPr>
              <a:xfrm>
                <a:off x="194593" y="5033890"/>
                <a:ext cx="10695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1800" dirty="0">
                    <a:solidFill>
                      <a:srgbClr val="0070C0"/>
                    </a:solidFill>
                  </a:rPr>
                  <a:t>นิวเคลียส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5F1F035-1790-88DE-F8A5-4F52AB7C8698}"/>
                </a:ext>
              </a:extLst>
            </p:cNvPr>
            <p:cNvGrpSpPr/>
            <p:nvPr/>
          </p:nvGrpSpPr>
          <p:grpSpPr>
            <a:xfrm>
              <a:off x="1636775" y="4124419"/>
              <a:ext cx="2005403" cy="1747669"/>
              <a:chOff x="1542748" y="4676631"/>
              <a:chExt cx="1911101" cy="1676496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E463C9B3-ECCD-938D-ABC3-39F99EE4D9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79342" y="4676631"/>
                <a:ext cx="511082" cy="909472"/>
              </a:xfrm>
              <a:prstGeom prst="line">
                <a:avLst/>
              </a:prstGeom>
              <a:ln w="317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1A283AC-9423-71FC-5C31-B40E5252E42D}"/>
                  </a:ext>
                </a:extLst>
              </p:cNvPr>
              <p:cNvSpPr txBox="1"/>
              <p:nvPr/>
            </p:nvSpPr>
            <p:spPr>
              <a:xfrm>
                <a:off x="1542748" y="5706796"/>
                <a:ext cx="191110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1800" dirty="0">
                    <a:solidFill>
                      <a:srgbClr val="0070C0"/>
                    </a:solidFill>
                  </a:rPr>
                  <a:t>เดนไดรต์</a:t>
                </a:r>
              </a:p>
              <a:p>
                <a:pPr algn="ctr"/>
                <a:r>
                  <a:rPr lang="th-TH" sz="1800" dirty="0">
                    <a:solidFill>
                      <a:srgbClr val="0070C0"/>
                    </a:solidFill>
                  </a:rPr>
                  <a:t>(รับกระแสประสาท)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4C4547A-D559-092C-7BF8-720E3A513403}"/>
                </a:ext>
              </a:extLst>
            </p:cNvPr>
            <p:cNvGrpSpPr/>
            <p:nvPr/>
          </p:nvGrpSpPr>
          <p:grpSpPr>
            <a:xfrm>
              <a:off x="3142508" y="2311774"/>
              <a:ext cx="1466330" cy="385011"/>
              <a:chOff x="2977675" y="2937807"/>
              <a:chExt cx="1397377" cy="369332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7842E0C-4E61-809A-A66E-74F60C9A11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8648" y="3108960"/>
                <a:ext cx="456404" cy="183309"/>
              </a:xfrm>
              <a:prstGeom prst="line">
                <a:avLst/>
              </a:prstGeom>
              <a:ln w="317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9643E8-C3CA-BFE4-1AAD-DFFB137C19B4}"/>
                  </a:ext>
                </a:extLst>
              </p:cNvPr>
              <p:cNvSpPr txBox="1"/>
              <p:nvPr/>
            </p:nvSpPr>
            <p:spPr>
              <a:xfrm>
                <a:off x="2977675" y="2937807"/>
                <a:ext cx="9909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1800" dirty="0">
                    <a:solidFill>
                      <a:srgbClr val="0070C0"/>
                    </a:solidFill>
                  </a:rPr>
                  <a:t>แอกซอน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5FEEB7B-6A3C-FD13-7257-B942D05E5F38}"/>
                </a:ext>
              </a:extLst>
            </p:cNvPr>
            <p:cNvGrpSpPr/>
            <p:nvPr/>
          </p:nvGrpSpPr>
          <p:grpSpPr>
            <a:xfrm>
              <a:off x="3212526" y="3799340"/>
              <a:ext cx="1425077" cy="874759"/>
              <a:chOff x="3044400" y="4364792"/>
              <a:chExt cx="1358064" cy="839135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DEBEC6B-9E18-BE01-26F3-B1920D27CA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80715" y="4364792"/>
                <a:ext cx="306547" cy="468149"/>
              </a:xfrm>
              <a:prstGeom prst="line">
                <a:avLst/>
              </a:prstGeom>
              <a:ln w="317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F5BBC10-C528-94D9-A5AC-45D7B4FC34AD}"/>
                  </a:ext>
                </a:extLst>
              </p:cNvPr>
              <p:cNvSpPr txBox="1"/>
              <p:nvPr/>
            </p:nvSpPr>
            <p:spPr>
              <a:xfrm>
                <a:off x="3044400" y="4834595"/>
                <a:ext cx="13580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1800" dirty="0">
                    <a:solidFill>
                      <a:srgbClr val="0070C0"/>
                    </a:solidFill>
                  </a:rPr>
                  <a:t>ปลอกไมอีลีน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F0AFD23-2466-DD99-619F-754B12BB858D}"/>
                </a:ext>
              </a:extLst>
            </p:cNvPr>
            <p:cNvGrpSpPr/>
            <p:nvPr/>
          </p:nvGrpSpPr>
          <p:grpSpPr>
            <a:xfrm>
              <a:off x="2592350" y="901496"/>
              <a:ext cx="2208392" cy="1060759"/>
              <a:chOff x="2453388" y="1584962"/>
              <a:chExt cx="2104544" cy="1017560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D2A8F7E0-38E6-232C-CC83-00C1008A79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37377" y="2138289"/>
                <a:ext cx="320555" cy="464233"/>
              </a:xfrm>
              <a:prstGeom prst="line">
                <a:avLst/>
              </a:prstGeom>
              <a:ln w="317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B0E2C5B-DD47-048F-A7A1-9D5EAD0E0BB0}"/>
                  </a:ext>
                </a:extLst>
              </p:cNvPr>
              <p:cNvSpPr txBox="1"/>
              <p:nvPr/>
            </p:nvSpPr>
            <p:spPr>
              <a:xfrm>
                <a:off x="2453388" y="1584962"/>
                <a:ext cx="192232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1800" dirty="0">
                    <a:solidFill>
                      <a:srgbClr val="0070C0"/>
                    </a:solidFill>
                  </a:rPr>
                  <a:t>ปลายแอกซอน</a:t>
                </a:r>
              </a:p>
              <a:p>
                <a:pPr algn="ctr"/>
                <a:r>
                  <a:rPr lang="th-TH" sz="1800" dirty="0">
                    <a:solidFill>
                      <a:srgbClr val="0070C0"/>
                    </a:solidFill>
                  </a:rPr>
                  <a:t>(ส่งกระแสประสาท)</a:t>
                </a:r>
              </a:p>
            </p:txBody>
          </p:sp>
        </p:grpSp>
      </p:grp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DB33DD6-B283-310D-0782-75BDAD234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3381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2CB5A-D43C-D220-15A2-9D318B519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การสื่อสารระหว่างเซลล์ประสาท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C2DD2-3A29-833D-D124-071882D67C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5826" y="1741542"/>
            <a:ext cx="5009924" cy="4297680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th-TH" sz="2400" dirty="0"/>
              <a:t>เซลล์ประสาทตัวหนึ่งต้องการ/ตัดสินที่จะสื่อสารกับเซลล์ประสาทอีกตัวหนึ่ง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/>
              <a:t>ตัวเซลล์ของเซลล์ตัวแรกส่งกระแสประสาทผ่านแอกซอนไปที่ปลายแอกซอน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/>
              <a:t>ปลายแอกซอนทำการปล่อยสารเคมีที่เรียกว่า สารส่งผ่านประสาท (</a:t>
            </a:r>
            <a:r>
              <a:rPr lang="en-US" sz="2400" dirty="0"/>
              <a:t>neurotransmitter) </a:t>
            </a:r>
            <a:r>
              <a:rPr lang="th-TH" sz="2400" dirty="0"/>
              <a:t>ไปยังเดนไดรต์ของเซลล์ประสาทตัวที่สอง ผ่านช่องว่างที่เรียกว่า จุดประสานประสาท (</a:t>
            </a:r>
            <a:r>
              <a:rPr lang="en-US" sz="2400" dirty="0"/>
              <a:t>synapse) 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/>
              <a:t>ตัวรับที่เดนไดรต์ของเซลล์ตัวที่สองจะรับสารส่งผ่านประสาทนั้นเข้ามา ส่งผลให้เซลล์ประสาทตัวที่สองส่งหรือไม่ส่งกระแสประสาทต่อไปยังเซลล์ประสาทตัวอื่นๆ</a:t>
            </a:r>
          </a:p>
          <a:p>
            <a:pPr>
              <a:buFont typeface="Wingdings" panose="05000000000000000000" pitchFamily="2" charset="2"/>
              <a:buChar char="§"/>
            </a:pPr>
            <a:endParaRPr lang="th-TH" sz="2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A352EA-EFCD-C312-020A-9AA6567FF9AB}"/>
              </a:ext>
            </a:extLst>
          </p:cNvPr>
          <p:cNvGrpSpPr/>
          <p:nvPr/>
        </p:nvGrpSpPr>
        <p:grpSpPr>
          <a:xfrm>
            <a:off x="588596" y="1982477"/>
            <a:ext cx="5791200" cy="3367326"/>
            <a:chOff x="6095995" y="1740743"/>
            <a:chExt cx="5791200" cy="3367326"/>
          </a:xfrm>
        </p:grpSpPr>
        <p:pic>
          <p:nvPicPr>
            <p:cNvPr id="6" name="Picture 2" descr="The Anatomy of a Synapse">
              <a:extLst>
                <a:ext uri="{FF2B5EF4-FFF2-40B4-BE49-F238E27FC236}">
                  <a16:creationId xmlns:a16="http://schemas.microsoft.com/office/drawing/2014/main" id="{3026FC35-0323-2112-B9DD-AEBA68F662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995" y="1749930"/>
              <a:ext cx="5791200" cy="3358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A77DF1-C9D8-432B-DAA0-C109CE54ED4E}"/>
                </a:ext>
              </a:extLst>
            </p:cNvPr>
            <p:cNvSpPr txBox="1"/>
            <p:nvPr/>
          </p:nvSpPr>
          <p:spPr>
            <a:xfrm>
              <a:off x="7813828" y="2420686"/>
              <a:ext cx="13596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600" dirty="0">
                  <a:solidFill>
                    <a:srgbClr val="FF69B4"/>
                  </a:solidFill>
                </a:rPr>
                <a:t>ปลายแอกซอน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203285-3141-00CC-3A12-DA97F7120DEE}"/>
                </a:ext>
              </a:extLst>
            </p:cNvPr>
            <p:cNvSpPr txBox="1"/>
            <p:nvPr/>
          </p:nvSpPr>
          <p:spPr>
            <a:xfrm>
              <a:off x="9190121" y="2432408"/>
              <a:ext cx="9332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600" dirty="0">
                  <a:solidFill>
                    <a:srgbClr val="0070C0"/>
                  </a:solidFill>
                </a:rPr>
                <a:t>เดนไดรต์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527E7F4-B644-F7A2-19DD-BF902C576256}"/>
                </a:ext>
              </a:extLst>
            </p:cNvPr>
            <p:cNvGrpSpPr/>
            <p:nvPr/>
          </p:nvGrpSpPr>
          <p:grpSpPr>
            <a:xfrm>
              <a:off x="8118624" y="1740743"/>
              <a:ext cx="1898277" cy="766908"/>
              <a:chOff x="8126421" y="1810044"/>
              <a:chExt cx="1898277" cy="766908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9737CA6-0E82-72F3-55DC-C51ACB29D3B3}"/>
                  </a:ext>
                </a:extLst>
              </p:cNvPr>
              <p:cNvSpPr txBox="1"/>
              <p:nvPr/>
            </p:nvSpPr>
            <p:spPr>
              <a:xfrm>
                <a:off x="8126421" y="1810044"/>
                <a:ext cx="18982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1800" dirty="0">
                    <a:solidFill>
                      <a:srgbClr val="7030A0"/>
                    </a:solidFill>
                  </a:rPr>
                  <a:t>จุดประสานประสาท</a:t>
                </a: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7E1EB7B7-C29C-537F-A921-2E76F2485CC1}"/>
                  </a:ext>
                </a:extLst>
              </p:cNvPr>
              <p:cNvCxnSpPr>
                <a:cxnSpLocks/>
              </p:cNvCxnSpPr>
              <p:nvPr/>
            </p:nvCxnSpPr>
            <p:spPr>
              <a:xfrm rot="300000">
                <a:off x="9101762" y="2108952"/>
                <a:ext cx="49461" cy="468000"/>
              </a:xfrm>
              <a:prstGeom prst="straightConnector1">
                <a:avLst/>
              </a:prstGeom>
              <a:ln w="412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752F5-9E3D-3128-28F5-D2A28F78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0546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5643266-D5BA-041E-0521-F287FEA1A7BD}"/>
              </a:ext>
            </a:extLst>
          </p:cNvPr>
          <p:cNvGrpSpPr/>
          <p:nvPr/>
        </p:nvGrpSpPr>
        <p:grpSpPr>
          <a:xfrm>
            <a:off x="1516966" y="28130"/>
            <a:ext cx="9158068" cy="6858000"/>
            <a:chOff x="1516966" y="28130"/>
            <a:chExt cx="9158068" cy="6858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AC52867-964E-C6B2-8B71-75B1F850ABF0}"/>
                </a:ext>
              </a:extLst>
            </p:cNvPr>
            <p:cNvGrpSpPr/>
            <p:nvPr/>
          </p:nvGrpSpPr>
          <p:grpSpPr>
            <a:xfrm>
              <a:off x="1516966" y="28130"/>
              <a:ext cx="9158068" cy="6858000"/>
              <a:chOff x="1516966" y="28130"/>
              <a:chExt cx="9158068" cy="6858000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6C1E4A4A-D409-813A-26BB-977A65CE64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2577" r="12308"/>
              <a:stretch/>
            </p:blipFill>
            <p:spPr>
              <a:xfrm>
                <a:off x="1516966" y="28130"/>
                <a:ext cx="9158068" cy="6858000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D90FFEB-FC5A-5349-6E40-624C4E80D1DB}"/>
                  </a:ext>
                </a:extLst>
              </p:cNvPr>
              <p:cNvSpPr txBox="1"/>
              <p:nvPr/>
            </p:nvSpPr>
            <p:spPr>
              <a:xfrm>
                <a:off x="9424570" y="6552662"/>
                <a:ext cx="121058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Source: Nasa</a:t>
                </a:r>
                <a:endParaRPr lang="th-TH" sz="1400" dirty="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5650D8-986C-8D75-0A9C-32A44BCDA3DB}"/>
                </a:ext>
              </a:extLst>
            </p:cNvPr>
            <p:cNvSpPr txBox="1"/>
            <p:nvPr/>
          </p:nvSpPr>
          <p:spPr>
            <a:xfrm>
              <a:off x="5051377" y="5209743"/>
              <a:ext cx="28504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dirty="0">
                  <a:solidFill>
                    <a:srgbClr val="0070C0"/>
                  </a:solidFill>
                </a:rPr>
                <a:t>จุดประสานประสาท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3C9DF3E-C8EA-21DF-2FDD-B3AA38DFA157}"/>
                </a:ext>
              </a:extLst>
            </p:cNvPr>
            <p:cNvGrpSpPr/>
            <p:nvPr/>
          </p:nvGrpSpPr>
          <p:grpSpPr>
            <a:xfrm>
              <a:off x="1582223" y="3044132"/>
              <a:ext cx="3294194" cy="667518"/>
              <a:chOff x="1418483" y="3174612"/>
              <a:chExt cx="3294194" cy="667518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6BBFC2B-CEC6-0B32-4CBF-9B33DCD496B3}"/>
                  </a:ext>
                </a:extLst>
              </p:cNvPr>
              <p:cNvSpPr txBox="1"/>
              <p:nvPr/>
            </p:nvSpPr>
            <p:spPr>
              <a:xfrm>
                <a:off x="1418483" y="3174612"/>
                <a:ext cx="224773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dirty="0">
                    <a:solidFill>
                      <a:srgbClr val="0070C0"/>
                    </a:solidFill>
                  </a:rPr>
                  <a:t>ปลายแอกซอน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C6BDD850-6FC1-5E2D-2EE0-2D2BC566F5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73194" y="3432517"/>
                <a:ext cx="1139483" cy="409613"/>
              </a:xfrm>
              <a:prstGeom prst="straightConnector1">
                <a:avLst/>
              </a:prstGeom>
              <a:ln w="508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1DE6032-A2C5-CC01-DFEF-E14065380283}"/>
                </a:ext>
              </a:extLst>
            </p:cNvPr>
            <p:cNvGrpSpPr/>
            <p:nvPr/>
          </p:nvGrpSpPr>
          <p:grpSpPr>
            <a:xfrm>
              <a:off x="1806108" y="4368022"/>
              <a:ext cx="1495923" cy="1793627"/>
              <a:chOff x="1806108" y="4368022"/>
              <a:chExt cx="1495923" cy="1793627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5B80230-61E0-4284-1604-5A34FCED0616}"/>
                  </a:ext>
                </a:extLst>
              </p:cNvPr>
              <p:cNvSpPr txBox="1"/>
              <p:nvPr/>
            </p:nvSpPr>
            <p:spPr>
              <a:xfrm>
                <a:off x="1806108" y="4368022"/>
                <a:ext cx="14959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dirty="0">
                    <a:solidFill>
                      <a:srgbClr val="0070C0"/>
                    </a:solidFill>
                  </a:rPr>
                  <a:t>เดนไดรต์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8F58B901-3778-26BC-8A9A-CEAC81EA9B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0144" y="4829687"/>
                <a:ext cx="369665" cy="1331962"/>
              </a:xfrm>
              <a:prstGeom prst="straightConnector1">
                <a:avLst/>
              </a:prstGeom>
              <a:ln w="508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B0A57B3-CD92-599A-F392-09DD6A334E6F}"/>
                </a:ext>
              </a:extLst>
            </p:cNvPr>
            <p:cNvGrpSpPr/>
            <p:nvPr/>
          </p:nvGrpSpPr>
          <p:grpSpPr>
            <a:xfrm>
              <a:off x="2260946" y="1216858"/>
              <a:ext cx="3835054" cy="935499"/>
              <a:chOff x="2260946" y="1216858"/>
              <a:chExt cx="3835054" cy="935499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BD0C8FE-C157-8CDC-602F-A7E4393CAFB8}"/>
                  </a:ext>
                </a:extLst>
              </p:cNvPr>
              <p:cNvSpPr txBox="1"/>
              <p:nvPr/>
            </p:nvSpPr>
            <p:spPr>
              <a:xfrm>
                <a:off x="2260946" y="1216858"/>
                <a:ext cx="1936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2400" dirty="0">
                    <a:solidFill>
                      <a:srgbClr val="0070C0"/>
                    </a:solidFill>
                  </a:rPr>
                  <a:t>กระแสประสาท</a:t>
                </a: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AD4408A4-92D1-5143-032E-E336508525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97695" y="1447690"/>
                <a:ext cx="1898305" cy="704667"/>
              </a:xfrm>
              <a:prstGeom prst="straightConnector1">
                <a:avLst/>
              </a:prstGeom>
              <a:ln w="508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C1C87FD-BCA9-97C2-070A-868A75AAE399}"/>
                </a:ext>
              </a:extLst>
            </p:cNvPr>
            <p:cNvGrpSpPr/>
            <p:nvPr/>
          </p:nvGrpSpPr>
          <p:grpSpPr>
            <a:xfrm>
              <a:off x="6589151" y="1988237"/>
              <a:ext cx="3695882" cy="1417207"/>
              <a:chOff x="6589151" y="1988237"/>
              <a:chExt cx="3695882" cy="1417207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F3B3431-CE67-4DE8-7669-614DF7C5951A}"/>
                  </a:ext>
                </a:extLst>
              </p:cNvPr>
              <p:cNvSpPr txBox="1"/>
              <p:nvPr/>
            </p:nvSpPr>
            <p:spPr>
              <a:xfrm>
                <a:off x="7788837" y="1988237"/>
                <a:ext cx="24961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2400" dirty="0">
                    <a:solidFill>
                      <a:srgbClr val="0070C0"/>
                    </a:solidFill>
                  </a:rPr>
                  <a:t>สารส่งผ่านประสาท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804FDBF1-5FD7-ABE0-69B1-46A402639B21}"/>
                  </a:ext>
                </a:extLst>
              </p:cNvPr>
              <p:cNvCxnSpPr>
                <a:cxnSpLocks/>
                <a:stCxn id="18" idx="2"/>
              </p:cNvCxnSpPr>
              <p:nvPr/>
            </p:nvCxnSpPr>
            <p:spPr>
              <a:xfrm flipH="1">
                <a:off x="6589151" y="2449902"/>
                <a:ext cx="2447784" cy="955542"/>
              </a:xfrm>
              <a:prstGeom prst="straightConnector1">
                <a:avLst/>
              </a:prstGeom>
              <a:ln w="508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E2656ED-E9E9-6FB9-132A-4646B1EFE44F}"/>
                </a:ext>
              </a:extLst>
            </p:cNvPr>
            <p:cNvGrpSpPr/>
            <p:nvPr/>
          </p:nvGrpSpPr>
          <p:grpSpPr>
            <a:xfrm>
              <a:off x="8705484" y="4658762"/>
              <a:ext cx="1374998" cy="1277804"/>
              <a:chOff x="8705484" y="4658762"/>
              <a:chExt cx="1374998" cy="1277804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66A9697E-7CAC-6DE3-DBD3-E935E75940A6}"/>
                  </a:ext>
                </a:extLst>
              </p:cNvPr>
              <p:cNvCxnSpPr>
                <a:cxnSpLocks/>
                <a:stCxn id="17" idx="2"/>
              </p:cNvCxnSpPr>
              <p:nvPr/>
            </p:nvCxnSpPr>
            <p:spPr>
              <a:xfrm flipH="1">
                <a:off x="8705484" y="5120427"/>
                <a:ext cx="934012" cy="816139"/>
              </a:xfrm>
              <a:prstGeom prst="straightConnector1">
                <a:avLst/>
              </a:prstGeom>
              <a:ln w="508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D55A2E-CB2C-7A8D-0F80-A7A58158BF2F}"/>
                  </a:ext>
                </a:extLst>
              </p:cNvPr>
              <p:cNvSpPr txBox="1"/>
              <p:nvPr/>
            </p:nvSpPr>
            <p:spPr>
              <a:xfrm>
                <a:off x="9198510" y="4658762"/>
                <a:ext cx="8819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2400" dirty="0">
                    <a:solidFill>
                      <a:srgbClr val="0070C0"/>
                    </a:solidFill>
                  </a:rPr>
                  <a:t>ตัวรับ</a:t>
                </a:r>
              </a:p>
            </p:txBody>
          </p: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8CC620-3AAA-3C4B-F982-23BEF8824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5296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C93CA-1679-4F9A-B7B6-659D2506F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ADD8A-38DA-4743-ABB7-7C5D0A6500C8}" type="slidenum">
              <a:rPr lang="th-TH" smtClean="0"/>
              <a:t>47</a:t>
            </a:fld>
            <a:endParaRPr lang="th-TH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12D1E39-94BF-4150-BBD7-F1430B01FEA8}"/>
              </a:ext>
            </a:extLst>
          </p:cNvPr>
          <p:cNvSpPr txBox="1"/>
          <p:nvPr/>
        </p:nvSpPr>
        <p:spPr>
          <a:xfrm>
            <a:off x="27348" y="6552662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Nasa</a:t>
            </a:r>
            <a:endParaRPr lang="th-TH" sz="1400" dirty="0"/>
          </a:p>
        </p:txBody>
      </p:sp>
      <p:pic>
        <p:nvPicPr>
          <p:cNvPr id="4" name="neurotransmitters-1">
            <a:hlinkClick r:id="" action="ppaction://media"/>
            <a:extLst>
              <a:ext uri="{FF2B5EF4-FFF2-40B4-BE49-F238E27FC236}">
                <a16:creationId xmlns:a16="http://schemas.microsoft.com/office/drawing/2014/main" id="{4D9D2339-6E98-4949-90FC-16F00A9F309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6427" y="1171"/>
            <a:ext cx="9221486" cy="68589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3218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2CB5A-D43C-D220-15A2-9D318B519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โครงสร้างสมองประกอบด้วย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C2DD2-3A29-833D-D124-071882D67C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5826" y="1741542"/>
            <a:ext cx="5009924" cy="42976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เซลล์ประสาท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เครือข่ายเซลล์ประสาทที่เกิดจากการเชื่อมโยงสื่อสารระหว่างเซลล์ประสาทต่างๆ โดยการส่งและรับสัญญาณไฟฟ้า (กระแสประสาท ) ผ่านเส้นใยประสาท (แอกซอน และเดนไดรต์) และการแปลงเปลี่ยนระหว่างสัญญาณไฟฟ้ากับสารส่งผ่านประสาท (</a:t>
            </a:r>
            <a:r>
              <a:rPr lang="en-US" sz="2400" dirty="0"/>
              <a:t>neurotransmitter) </a:t>
            </a:r>
            <a:r>
              <a:rPr lang="th-TH" sz="2400" dirty="0"/>
              <a:t>ณ จุดประสานประสาท (</a:t>
            </a:r>
            <a:r>
              <a:rPr lang="en-US" sz="2400" dirty="0"/>
              <a:t>synapse)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1925DC-EB25-F94F-CF47-B2A2F2D379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r="16161"/>
          <a:stretch/>
        </p:blipFill>
        <p:spPr>
          <a:xfrm>
            <a:off x="745484" y="1881160"/>
            <a:ext cx="5569345" cy="383499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4E501F-13DF-DDE9-3441-6677369F3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8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2CB5A-D43C-D220-15A2-9D318B519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พัฒนาการของโครงสร้างสมอง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C2DD2-3A29-833D-D124-071882D67C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5826" y="1741542"/>
            <a:ext cx="5122188" cy="4297680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โครงสร้างสมองพัฒนาหรือเปลี่ยนแปลงจากการเปลี่ยนแปลงของเครือข่ายเซลล์ประสาทเป็นหลัก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การเปลี่ยนแปลงของเครือข่ายเซลล์ประสาทเกิดจากประสบการณ์ที่เด็กได้รับ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การเชื่อมโยงสื่อสารระหว่างเซลล์ประสาทที่ได้ใช้หรือได้รับการกระตุ้นบ่อย จะแข็งแรงขึ้น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การเชื่อมโยงสื่อสารระหว่างเซลล์ประสาทที่ไม่ใช้หรือไม่ได้รับการกระตุ้น จะค่อยๆ ฝ่อไป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3A12D0-E26D-51EB-198C-FA00F9B5E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 r="12530"/>
          <a:stretch/>
        </p:blipFill>
        <p:spPr>
          <a:xfrm>
            <a:off x="781828" y="1854944"/>
            <a:ext cx="5583413" cy="383499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4E3C2-6D04-B661-76A0-2689E6923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05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87C20-723A-3DA5-2577-23E012CF5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ขนาดขอวสมอง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1208E-7132-0875-229E-28628ADF751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800" dirty="0"/>
              <a:t>สมองของเด็กแรกเกิดหนักประมาณ 350–400 กรัม (13% ของน้ำหนักตัว)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800" dirty="0"/>
              <a:t>สมองของผู้ใหญ่หนักประมาณ 1300–1400 กรัม (2% ของน้ำหนักตัว)</a:t>
            </a:r>
          </a:p>
          <a:p>
            <a:pPr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45D69B-FAEE-DDDF-FA9C-D5F67A5A6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6190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8BBF-E8ED-DE54-8B2C-822FD41A7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600" dirty="0"/>
              <a:t>ชวนคิด</a:t>
            </a:r>
            <a:r>
              <a:rPr lang="en-US" sz="3600" dirty="0"/>
              <a:t>: </a:t>
            </a:r>
            <a:r>
              <a:rPr lang="th-TH" sz="3600" dirty="0"/>
              <a:t>อิทธิพลของสภาพแวดล้อมและประสบการณ์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C67CD-4655-2B76-668C-50B8E93A29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38099"/>
            <a:ext cx="10082048" cy="4284889"/>
          </a:xfrm>
        </p:spPr>
        <p:txBody>
          <a:bodyPr/>
          <a:lstStyle/>
          <a:p>
            <a:pPr marL="0" indent="0" algn="ctr">
              <a:buNone/>
            </a:pPr>
            <a:r>
              <a:rPr lang="th-TH" sz="2400" dirty="0"/>
              <a:t>เมื่อเราคิดถึงพื้นฐานของพัฒนาการของเด็กปฐมวัย เรามักให้ความสำคัญกับโครงสร้างของสมอง แต่โดยแท้จริงแล้วสภาพแวดล้อมและประสบการณ์ที่เราจัดให้เด็กเล็กไม่เพียงส่งผลกระทบต่อโครงสร้างสมองเท่านั้น แต่ยังรวมถึงระบบทางสรีรวิทยาอื่นๆ อีกมากมาย</a:t>
            </a:r>
          </a:p>
          <a:p>
            <a:pPr marL="0" indent="0" algn="ctr">
              <a:buNone/>
            </a:pPr>
            <a:endParaRPr lang="th-TH" sz="2400" dirty="0"/>
          </a:p>
          <a:p>
            <a:pPr marL="0" indent="0" algn="ctr">
              <a:buNone/>
            </a:pPr>
            <a:r>
              <a:rPr lang="th-TH" sz="2400" dirty="0"/>
              <a:t>เช่น ระบบที่เกี่ยวข้องกับพัฒนาการของสมอง หัวใจและปอด การย่อยอาหาร การผลิตพลังงานการต่อสู้กับการติดเชื้อ และการเจริญเติบโตทางร่างกาย ระบบเหล่านี้ล้วนเชื่อมโยงกันและมีผลต่อพัฒนาการ และการทำงานของกันและกัน</a:t>
            </a:r>
          </a:p>
          <a:p>
            <a:pPr marL="0" indent="0" algn="ctr">
              <a:buNone/>
            </a:pPr>
            <a:endParaRPr lang="th-TH" sz="2400" dirty="0"/>
          </a:p>
          <a:p>
            <a:pPr marL="0" indent="0" algn="ctr">
              <a:buNone/>
            </a:pPr>
            <a:endParaRPr lang="th-T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A34CD-EC60-2936-BC63-E887B35AB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7473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CE627-D974-1E52-472F-ED56208B4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Quiz 3.1 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49600-C0D6-49E3-8840-C39EDB9998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38099"/>
            <a:ext cx="9473418" cy="4284889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th-TH" sz="2400" dirty="0"/>
              <a:t>เซลล์ประสาททุกเซลล์มีรูปร่างเหมือนกัน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แอกซอนทำหน้าที่ส่งสัญญาณไฟฟ้าออกจากตัวเซลล์ประสาท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เดนไดรต์ทำหน้าที่รับสัญญาณจากเซลล์ประสาทอื่น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จุดประสานประสาทคือจุดเชื่อมต่อระหว่างเซลล์ประสาทสองเซลล์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การส่งสัญญาณระหว่างเซลล์ประสาทเกิดขึ้นทางเคมีเท่านั้น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2E0E8-66FA-ADB3-ACAC-F25D1F09A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1112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CE627-D974-1E52-472F-ED56208B4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Quiz 3.2 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49600-C0D6-49E3-8840-C39EDB9998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38099"/>
            <a:ext cx="9501554" cy="4284889"/>
          </a:xfrm>
        </p:spPr>
        <p:txBody>
          <a:bodyPr/>
          <a:lstStyle/>
          <a:p>
            <a:pPr marL="342900" indent="-342900">
              <a:buFont typeface="+mj-lt"/>
              <a:buAutoNum type="arabicPeriod" startAt="6"/>
            </a:pPr>
            <a:r>
              <a:rPr lang="th-TH" sz="2400" dirty="0"/>
              <a:t>การเชื่อมโยงสื่อสารระหว่างเซลล์ประสาทที่ได้ใช้หรือได้รับการกระตุ้นบ่อย จะแข็งแรงขึ้น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th-TH" sz="2400" dirty="0"/>
              <a:t>การเชื่อมโยงสื่อสารระหว่างเซลล์ประสาทที่ไม่ใช้หรือไม่ได้รับการกระตุ้น จะค่อยๆ ฝ่อไป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th-TH" sz="2400" dirty="0"/>
              <a:t>การเรียนรู้และความจำเกี่ยวข้องกับการเปลี่ยนแปลงความแข็งแรงของ การเชื่อมโยงสื่อสารระหว่างเซลล์ประสาท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th-TH" sz="2400" dirty="0"/>
              <a:t>ความถี่ของการปล่อยสารสื่อประสาทไม่มีผลต่อความแรงของสัญญาณ 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th-TH" sz="2400" dirty="0"/>
              <a:t> การสื่อสารระหว่างเซลล์ประสาทเป็นการสื่อสารทางเดียวเสมอ </a:t>
            </a:r>
          </a:p>
          <a:p>
            <a:pPr marL="342900" indent="-342900">
              <a:buFont typeface="+mj-lt"/>
              <a:buAutoNum type="arabicPeriod" startAt="6"/>
            </a:pPr>
            <a:endParaRPr lang="th-TH" sz="2400" dirty="0"/>
          </a:p>
          <a:p>
            <a:pPr marL="342900" indent="-342900">
              <a:buFont typeface="+mj-lt"/>
              <a:buAutoNum type="arabicPeriod" startAt="6"/>
            </a:pPr>
            <a:endParaRPr lang="th-T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820E8-3F26-3F06-4924-26DDB3D2E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1845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FE67C-A846-BCCD-86A3-63DC70843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5929" y="1908625"/>
            <a:ext cx="6560142" cy="3063149"/>
          </a:xfrm>
        </p:spPr>
        <p:txBody>
          <a:bodyPr/>
          <a:lstStyle/>
          <a:p>
            <a:br>
              <a:rPr lang="th-TH" sz="4400" dirty="0"/>
            </a:br>
            <a:r>
              <a:rPr lang="th-TH" sz="4400" dirty="0"/>
              <a:t>5. ความยืดหยุ่นของประสาทและพัฒนาการด้านสติปัญญา</a:t>
            </a:r>
            <a:br>
              <a:rPr lang="th-TH" sz="4400" dirty="0"/>
            </a:br>
            <a:endParaRPr lang="th-TH" sz="4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376829-7651-FC8D-601A-D9B672B3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3130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217CC-37E5-F80C-686F-2C326F5CF6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th-TH" sz="4000" dirty="0"/>
            </a:br>
            <a:br>
              <a:rPr lang="th-TH" sz="4000" dirty="0"/>
            </a:br>
            <a:br>
              <a:rPr lang="th-TH" sz="4000" dirty="0"/>
            </a:br>
            <a:r>
              <a:rPr lang="th-TH" sz="4000" dirty="0"/>
              <a:t>5. ความยืดหยุ่นของประสาทและพัฒนาการด้านสติปัญญา</a:t>
            </a:r>
            <a:br>
              <a:rPr lang="th-TH" dirty="0"/>
            </a:br>
            <a:endParaRPr lang="th-T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42D357-63DB-8965-10C2-57BC6D0C88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sz="3200" dirty="0"/>
              <a:t>ความยืดหยุ่นของระบบประสาท</a:t>
            </a:r>
          </a:p>
          <a:p>
            <a:r>
              <a:rPr lang="th-TH" sz="3200" dirty="0"/>
              <a:t>(</a:t>
            </a:r>
            <a:r>
              <a:rPr lang="en-US" sz="3200" dirty="0"/>
              <a:t>neuroplasticity)</a:t>
            </a:r>
            <a:endParaRPr lang="th-TH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05088-26AF-AAA3-E766-FD92ABD6D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5569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C11AC-148F-9AD5-69C1-D2A78C98D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ทบทวน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67F3F-EEC6-C891-919B-8EBEE36CC3A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โครงสร้างสมองคือเครือข่ายของเซลล์ประสาทที่อยู่ในสมอง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การเชื่อมโยงและเครือข่ายของเซลล์ประสาทมีการเปลี่ยนแปลง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การที่เครือข่ายของเซลล์ประสาทเปลี่ยนแปลงได้ เรียกว่า ความยืดหยุ่นของระบบประสาท</a:t>
            </a:r>
          </a:p>
          <a:p>
            <a:pPr>
              <a:buFont typeface="Wingdings" panose="05000000000000000000" pitchFamily="2" charset="2"/>
              <a:buChar char="§"/>
            </a:pPr>
            <a:endParaRPr lang="th-TH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D5A82E2-8584-5355-3BFB-DE0C26ACF026}"/>
              </a:ext>
            </a:extLst>
          </p:cNvPr>
          <p:cNvGrpSpPr/>
          <p:nvPr/>
        </p:nvGrpSpPr>
        <p:grpSpPr>
          <a:xfrm>
            <a:off x="2318758" y="4016415"/>
            <a:ext cx="7444089" cy="2618117"/>
            <a:chOff x="2318758" y="810883"/>
            <a:chExt cx="7444089" cy="26181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6AB6EC9-4BB7-E5D3-294A-6E3AF7BB6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758" y="810883"/>
              <a:ext cx="3563420" cy="261811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EDB4E9-2801-7254-0FD8-D05F003C0E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1" r="12530"/>
            <a:stretch/>
          </p:blipFill>
          <p:spPr>
            <a:xfrm>
              <a:off x="5951099" y="810883"/>
              <a:ext cx="3811748" cy="2618117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69466D-322D-17AA-9D0D-C338F75FB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9781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C3969-ED89-5B4E-1826-B869B4BB8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การเปลี่ยนแปลงของจุดประสานประสาท</a:t>
            </a:r>
            <a:br>
              <a:rPr lang="th-TH" sz="4000" dirty="0"/>
            </a:br>
            <a:r>
              <a:rPr lang="th-TH" sz="4000" dirty="0"/>
              <a:t>ของเครือข่ายเซลล์สมอง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09DEAC-CE2F-4A29-A51E-AD0AD5B06AE0}"/>
              </a:ext>
            </a:extLst>
          </p:cNvPr>
          <p:cNvGrpSpPr/>
          <p:nvPr/>
        </p:nvGrpSpPr>
        <p:grpSpPr>
          <a:xfrm>
            <a:off x="571507" y="1891277"/>
            <a:ext cx="11087100" cy="4371975"/>
            <a:chOff x="571507" y="1891277"/>
            <a:chExt cx="11087100" cy="43719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D6EA531-67DB-1F10-BA8C-A92F08A3F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1507" y="1891277"/>
              <a:ext cx="11087100" cy="437197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DC11A9-42B0-A954-CC6F-6B5EEB2B1F5F}"/>
                </a:ext>
              </a:extLst>
            </p:cNvPr>
            <p:cNvSpPr txBox="1"/>
            <p:nvPr/>
          </p:nvSpPr>
          <p:spPr>
            <a:xfrm>
              <a:off x="815925" y="1941342"/>
              <a:ext cx="1010213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th-TH" sz="2200" dirty="0">
                  <a:solidFill>
                    <a:srgbClr val="7030A0"/>
                  </a:solidFill>
                </a:rPr>
                <a:t>อายุ 36</a:t>
              </a:r>
            </a:p>
            <a:p>
              <a:r>
                <a:rPr lang="th-TH" sz="2200" dirty="0">
                  <a:solidFill>
                    <a:srgbClr val="7030A0"/>
                  </a:solidFill>
                </a:rPr>
                <a:t>สัปดาห์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E9103A-CA9B-8995-33E1-D083D5AEBDB9}"/>
                </a:ext>
              </a:extLst>
            </p:cNvPr>
            <p:cNvSpPr txBox="1"/>
            <p:nvPr/>
          </p:nvSpPr>
          <p:spPr>
            <a:xfrm>
              <a:off x="2072268" y="2074979"/>
              <a:ext cx="1093569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200" dirty="0">
                  <a:solidFill>
                    <a:srgbClr val="0070C0"/>
                  </a:solidFill>
                </a:rPr>
                <a:t>แรกเกิด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CF7E8C-4B96-60AC-9DA9-A0D7BA63329B}"/>
                </a:ext>
              </a:extLst>
            </p:cNvPr>
            <p:cNvSpPr txBox="1"/>
            <p:nvPr/>
          </p:nvSpPr>
          <p:spPr>
            <a:xfrm>
              <a:off x="3667062" y="2067946"/>
              <a:ext cx="994183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200" dirty="0">
                  <a:solidFill>
                    <a:srgbClr val="0070C0"/>
                  </a:solidFill>
                </a:rPr>
                <a:t>3 เดือน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29FB5D2-0677-5411-E79C-F6660ADEF49D}"/>
                </a:ext>
              </a:extLst>
            </p:cNvPr>
            <p:cNvSpPr txBox="1"/>
            <p:nvPr/>
          </p:nvSpPr>
          <p:spPr>
            <a:xfrm>
              <a:off x="5246352" y="2046847"/>
              <a:ext cx="1010213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200" dirty="0">
                  <a:solidFill>
                    <a:srgbClr val="0070C0"/>
                  </a:solidFill>
                </a:rPr>
                <a:t>6 เดือน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101000-C6CB-40DB-2413-57D23B3201A7}"/>
                </a:ext>
              </a:extLst>
            </p:cNvPr>
            <p:cNvSpPr txBox="1"/>
            <p:nvPr/>
          </p:nvSpPr>
          <p:spPr>
            <a:xfrm>
              <a:off x="6866436" y="2060913"/>
              <a:ext cx="888385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200" dirty="0">
                  <a:solidFill>
                    <a:srgbClr val="0070C0"/>
                  </a:solidFill>
                </a:rPr>
                <a:t>  2  ปี 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3B3A224-0802-8D0F-90D2-F6A904AB79AE}"/>
                </a:ext>
              </a:extLst>
            </p:cNvPr>
            <p:cNvSpPr txBox="1"/>
            <p:nvPr/>
          </p:nvSpPr>
          <p:spPr>
            <a:xfrm>
              <a:off x="8706959" y="2053880"/>
              <a:ext cx="888385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dirty="0">
                  <a:solidFill>
                    <a:srgbClr val="0070C0"/>
                  </a:solidFill>
                </a:rPr>
                <a:t>  </a:t>
              </a:r>
              <a:r>
                <a:rPr lang="th-TH" sz="2200" dirty="0">
                  <a:solidFill>
                    <a:srgbClr val="FF0000"/>
                  </a:solidFill>
                </a:rPr>
                <a:t>4  ปี 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6C7C1C6-B6F5-38EA-8362-72D8EE882037}"/>
                </a:ext>
              </a:extLst>
            </p:cNvPr>
            <p:cNvSpPr txBox="1"/>
            <p:nvPr/>
          </p:nvSpPr>
          <p:spPr>
            <a:xfrm>
              <a:off x="10445001" y="2082013"/>
              <a:ext cx="896400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dirty="0">
                  <a:solidFill>
                    <a:srgbClr val="0070C0"/>
                  </a:solidFill>
                </a:rPr>
                <a:t>  </a:t>
              </a:r>
              <a:r>
                <a:rPr lang="th-TH" sz="2200" dirty="0">
                  <a:solidFill>
                    <a:srgbClr val="FF0000"/>
                  </a:solidFill>
                </a:rPr>
                <a:t>6  ปี 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3A9DB8-B279-BD00-D45E-B12046A0427D}"/>
                </a:ext>
              </a:extLst>
            </p:cNvPr>
            <p:cNvSpPr/>
            <p:nvPr/>
          </p:nvSpPr>
          <p:spPr>
            <a:xfrm>
              <a:off x="771525" y="5557181"/>
              <a:ext cx="7236000" cy="54864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2B939EB-1658-C2D4-7819-04879945CB70}"/>
                </a:ext>
              </a:extLst>
            </p:cNvPr>
            <p:cNvSpPr/>
            <p:nvPr/>
          </p:nvSpPr>
          <p:spPr>
            <a:xfrm>
              <a:off x="8550878" y="5562621"/>
              <a:ext cx="2844000" cy="54864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97567E-C8CB-FF4A-8068-9BA90C27E8E4}"/>
                </a:ext>
              </a:extLst>
            </p:cNvPr>
            <p:cNvSpPr txBox="1"/>
            <p:nvPr/>
          </p:nvSpPr>
          <p:spPr>
            <a:xfrm>
              <a:off x="2881935" y="5648419"/>
              <a:ext cx="30267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dirty="0">
                  <a:solidFill>
                    <a:schemeClr val="bg1"/>
                  </a:solidFill>
                </a:rPr>
                <a:t>การสร้างจุดประสานประสาท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6A7726-A4F4-F6C2-817E-0289AEEE1C10}"/>
                </a:ext>
              </a:extLst>
            </p:cNvPr>
            <p:cNvSpPr txBox="1"/>
            <p:nvPr/>
          </p:nvSpPr>
          <p:spPr>
            <a:xfrm>
              <a:off x="8593889" y="5653863"/>
              <a:ext cx="28151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 dirty="0">
                  <a:solidFill>
                    <a:schemeClr val="bg1"/>
                  </a:solidFill>
                </a:rPr>
                <a:t>การตัดจุดประสานประสาท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961D8B-DD32-A19E-B8EF-9D058504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2717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21539-4E89-3F0E-A3E7-B1237FAF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ความยืดหยุ่นของระบบประสาท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00C50-6063-3038-B392-A9D4FE7E8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35875" cy="4297680"/>
          </a:xfrm>
        </p:spPr>
        <p:txBody>
          <a:bodyPr/>
          <a:lstStyle/>
          <a:p>
            <a:pPr marL="0" indent="0" algn="ctr">
              <a:buNone/>
            </a:pPr>
            <a:r>
              <a:rPr lang="th-TH" sz="2400" dirty="0"/>
              <a:t>ความยืดหยุ่นของระบบประสาท (</a:t>
            </a:r>
            <a:r>
              <a:rPr lang="en-US" sz="2400" dirty="0"/>
              <a:t>neuroplasticity) </a:t>
            </a:r>
            <a:r>
              <a:rPr lang="th-TH" sz="2400" dirty="0"/>
              <a:t>คือ ความสามารถของระบบประสาทที่จะสร้างหรือเปลี่ยนแปลงเครือข่าย/หน้าที่ของเซลล์ประสาทด้วยอิทธิพลของประสบการณ์และสิ่งแวดล้อมภายนอก</a:t>
            </a:r>
          </a:p>
          <a:p>
            <a:pPr marL="0" indent="0" algn="ctr">
              <a:buNone/>
            </a:pPr>
            <a:endParaRPr lang="th-TH" sz="2400" dirty="0"/>
          </a:p>
          <a:p>
            <a:pPr marL="0" indent="0" algn="ctr">
              <a:buNone/>
            </a:pPr>
            <a:r>
              <a:rPr lang="th-TH" sz="2400" i="1" dirty="0">
                <a:solidFill>
                  <a:schemeClr val="accent1"/>
                </a:solidFill>
              </a:rPr>
              <a:t>ความยืดหยุ่นของระบบประสาทของเด็กทารกสูงมาก</a:t>
            </a:r>
          </a:p>
          <a:p>
            <a:pPr marL="0" indent="0" algn="ctr">
              <a:buNone/>
            </a:pPr>
            <a:endParaRPr lang="th-TH" sz="2400" dirty="0"/>
          </a:p>
          <a:p>
            <a:pPr marL="0" indent="0" algn="ctr">
              <a:buNone/>
            </a:pPr>
            <a:endParaRPr lang="th-TH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AE29E1-FFB3-EFE4-3433-3BD2D707A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280" y="2039671"/>
            <a:ext cx="4151736" cy="349940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6C0C0-E0AC-56A3-32FF-D08C9C95A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21539-4E89-3F0E-A3E7-B1237FAF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ประเภทของความยืดหยุ่นของระบบประสาท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00C50-6063-3038-B392-A9D4FE7E8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7626" y="1825625"/>
            <a:ext cx="4935875" cy="429768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ความยืดหยุ่นเชิงโครงสร้าง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th-TH" sz="2000" dirty="0"/>
              <a:t>การเปลี่ยนแปลงทางเคมี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th-TH" sz="2000" dirty="0"/>
              <a:t>การเปลี่ยนแปลงของเครือข่าย/การเชื่อมโยงของเซลล์ประสาท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ความยืดหยุ่นเชิงหน้าที่: เมื่อบางส่วนของระบบประสาทเสียหาย ส่วนอื่นของระบบประสาทก็จะปรับเปลี่ยนมาทำหน้าที่แทน</a:t>
            </a:r>
          </a:p>
          <a:p>
            <a:pPr>
              <a:buFont typeface="Wingdings" panose="05000000000000000000" pitchFamily="2" charset="2"/>
              <a:buChar char="§"/>
            </a:pPr>
            <a:endParaRPr lang="th-TH" sz="2400" dirty="0"/>
          </a:p>
          <a:p>
            <a:pPr marL="0" indent="0" algn="ctr">
              <a:buNone/>
            </a:pPr>
            <a:endParaRPr lang="th-T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22F88B-E58E-1945-4D4E-0E60C7CC2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37" y="1731135"/>
            <a:ext cx="3812159" cy="446204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C534E6-757B-7117-432B-9F30E2F69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5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217CC-37E5-F80C-686F-2C326F5CF6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th-TH" sz="4000" dirty="0"/>
            </a:br>
            <a:br>
              <a:rPr lang="th-TH" sz="4000" dirty="0"/>
            </a:br>
            <a:br>
              <a:rPr lang="th-TH" sz="4000" dirty="0"/>
            </a:br>
            <a:r>
              <a:rPr lang="th-TH" sz="4000" dirty="0"/>
              <a:t>5. ความยืดหยุ่นของประสาทและพัฒนาการด้านสติปัญญา</a:t>
            </a:r>
            <a:br>
              <a:rPr lang="th-TH" dirty="0"/>
            </a:br>
            <a:endParaRPr lang="th-T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42D357-63DB-8965-10C2-57BC6D0C88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sz="3200" dirty="0"/>
              <a:t>ประสบการณ์กับ</a:t>
            </a:r>
          </a:p>
          <a:p>
            <a:r>
              <a:rPr lang="th-TH" sz="3200" dirty="0"/>
              <a:t>ความยืดหยุ่นของระบบประสาท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EB254-D997-74D7-0C77-C8B045E27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814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87C20-723A-3DA5-2577-23E012CF5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ขนาดขอวสมอง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9562F3A-6E55-806F-F05D-85384BEEB250}"/>
              </a:ext>
            </a:extLst>
          </p:cNvPr>
          <p:cNvGrpSpPr>
            <a:grpSpLocks noChangeAspect="1"/>
          </p:cNvGrpSpPr>
          <p:nvPr/>
        </p:nvGrpSpPr>
        <p:grpSpPr>
          <a:xfrm>
            <a:off x="2762093" y="1576686"/>
            <a:ext cx="6667814" cy="5071094"/>
            <a:chOff x="611560" y="398119"/>
            <a:chExt cx="8131481" cy="6184262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E26128AE-9CFC-4616-37A7-4D3BB83896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86" t="40354" r="42165" b="18094"/>
            <a:stretch/>
          </p:blipFill>
          <p:spPr bwMode="auto">
            <a:xfrm>
              <a:off x="611560" y="398119"/>
              <a:ext cx="8131481" cy="5407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48E9E4-182B-9C9F-AC97-AF076210328A}"/>
                </a:ext>
              </a:extLst>
            </p:cNvPr>
            <p:cNvSpPr txBox="1"/>
            <p:nvPr/>
          </p:nvSpPr>
          <p:spPr>
            <a:xfrm>
              <a:off x="1872287" y="5905273"/>
              <a:ext cx="55787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400" dirty="0">
                  <a:solidFill>
                    <a:srgbClr val="0070C0"/>
                  </a:solidFill>
                </a:rPr>
                <a:t>การเจริญเติบโตและขนาดของสมองตามอายุ</a:t>
              </a:r>
            </a:p>
            <a:p>
              <a:pPr algn="ctr"/>
              <a:r>
                <a:rPr lang="en-US" sz="1400" dirty="0">
                  <a:solidFill>
                    <a:srgbClr val="0070C0"/>
                  </a:solidFill>
                </a:rPr>
                <a:t>Source: Center on the Developing Child, Harvard University</a:t>
              </a:r>
              <a:endParaRPr lang="th-TH" sz="1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0E633E-E3FA-53F7-4946-F3340E9D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29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31BE2-FBCF-6B91-F42C-D9C0BBE01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th-TH" sz="4000" dirty="0"/>
              <a:t>ความยืดหยุ่นของระบบประสาท กับ ประสบการณ์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E136F-7C8E-7B7A-348C-A1CCE6D7ED9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ความยืดหยุ่นของระบบประสาทตามประสบการณ์พัฒนาการตามวัย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ความยืดหยุ่นของระบบประสาทที่ขึ้นอยู่กับประสบการณ์ที่พบ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ความยืดหยุ่นของระบบประสาทที่ไม่ขึ้นอยู่กับประสบการณ์ที่พบ</a:t>
            </a:r>
          </a:p>
          <a:p>
            <a:pPr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66EBC-2C4A-57F0-8E1A-5D31DBF12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9549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21539-4E89-3F0E-A3E7-B1237FAF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ความยืดหยุ่นของระบบประสาทตามประสบการณ์พัฒนาการตามวัย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00C50-6063-3038-B392-A9D4FE7E8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88651"/>
            <a:ext cx="5480407" cy="1986087"/>
          </a:xfrm>
        </p:spPr>
        <p:txBody>
          <a:bodyPr/>
          <a:lstStyle/>
          <a:p>
            <a:pPr marL="0" indent="0" algn="ctr">
              <a:buNone/>
            </a:pPr>
            <a:r>
              <a:rPr lang="th-TH" sz="2400" dirty="0"/>
              <a:t>คือ การสร้างหรือการเปลี่ยนแปลงของเครือข่ายระบบประสาทที่เป็นผลมาจากประสบการณ์ที่เราพบในสภาพแวดล้อมปกติตามธรรมชาติ ที่นำไปสู่การพัฒนาตามวัย เช่น การยืน การเดิน และการพูดของเด็ก</a:t>
            </a:r>
          </a:p>
          <a:p>
            <a:pPr marL="0" indent="0" algn="ctr">
              <a:buNone/>
            </a:pPr>
            <a:endParaRPr lang="th-TH" sz="2400" dirty="0"/>
          </a:p>
          <a:p>
            <a:pPr marL="0" indent="0" algn="ctr">
              <a:buNone/>
            </a:pPr>
            <a:endParaRPr lang="th-TH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AAE92B7-9157-81BC-22CD-980C965B8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381" y="1383822"/>
            <a:ext cx="4540436" cy="365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FA733-2BEF-7D1F-0913-4CDD88428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315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21539-4E89-3F0E-A3E7-B1237FAF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ความยืดหยุ่นของระบบประสาทที่ขึ้นอยู่กับประสบการณ์ที่พบ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00C50-6063-3038-B392-A9D4FE7E8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6950" y="2503715"/>
            <a:ext cx="5640511" cy="216075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th-TH" sz="2400" dirty="0"/>
              <a:t>คือ การสร้างหรือการเปลี่ยนแปลงของเครือข่ายระบบประสาทที่เป็นผลมาจากประสบการณ์ที่คนเราพบในสภาพแวดล้อมที่แตกต่างจากปกติ เช่น เครือข่ายระบบประสาทของเด็กที่ผู้ปกครองพูดได้ 2 ภาษา จะพัฒนาให้เด็กสามารถฟังและพูด 2 ภาษาได้</a:t>
            </a:r>
          </a:p>
          <a:p>
            <a:pPr marL="0" indent="0" algn="ctr">
              <a:buNone/>
            </a:pPr>
            <a:endParaRPr lang="th-TH" dirty="0"/>
          </a:p>
        </p:txBody>
      </p:sp>
      <p:pic>
        <p:nvPicPr>
          <p:cNvPr id="5" name="Picture 2" descr="Raising Bilingual Children: When to Worry about Speech Issues – Family  Matters Switzerland">
            <a:extLst>
              <a:ext uri="{FF2B5EF4-FFF2-40B4-BE49-F238E27FC236}">
                <a16:creationId xmlns:a16="http://schemas.microsoft.com/office/drawing/2014/main" id="{F25C4C95-F310-F8E7-5AE9-54199279F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15" y="2527888"/>
            <a:ext cx="4618022" cy="241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42D1B-B323-B6A9-B469-FA5F12D2A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8156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CE627-D974-1E52-472F-ED56208B4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ความยืดหยุ่นของระบบประสาทที่ไม่ขึ้นอยู่กับประสบการณ์ที่พบ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49600-C0D6-49E3-8840-C39EDB9998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62699" y="2166870"/>
            <a:ext cx="6347557" cy="42848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h-TH" sz="2400" dirty="0"/>
              <a:t>คือ การสร้างหรือการเปลี่ยนแปลงของเครือข่ายระบบประสาทที่เป็นผลมาจากการที่ยีนสร้างเซลล์ประสาทและการเชื่อมต่อคร่าวๆ ในช่วงก่อนคลอด ซึ่งอาจจะเปลี่ยนแปลงภายหลังได้โดยเหตุการณ์ทั้งภายในและภายนอก</a:t>
            </a:r>
          </a:p>
          <a:p>
            <a:pPr marL="0" indent="0" algn="ctr">
              <a:buNone/>
            </a:pPr>
            <a:endParaRPr lang="th-TH" sz="2400" dirty="0"/>
          </a:p>
          <a:p>
            <a:pPr marL="0" indent="0" algn="ctr">
              <a:buNone/>
            </a:pPr>
            <a:r>
              <a:rPr lang="th-TH" sz="2400" i="1" dirty="0">
                <a:solidFill>
                  <a:schemeClr val="accent1"/>
                </a:solidFill>
              </a:rPr>
              <a:t>สภาวะร่างกายและจิตใจของมารดาระหว่างตั้งครรภ์มีผลต่อความยืดหยุ่นของระบบประสาท</a:t>
            </a:r>
          </a:p>
          <a:p>
            <a:pPr marL="0" indent="0" algn="ctr">
              <a:buNone/>
            </a:pPr>
            <a:endParaRPr lang="th-TH" sz="2400" dirty="0"/>
          </a:p>
          <a:p>
            <a:pPr marL="0" indent="0" algn="ctr">
              <a:buNone/>
            </a:pPr>
            <a:endParaRPr lang="th-TH" sz="2400" dirty="0"/>
          </a:p>
        </p:txBody>
      </p:sp>
      <p:pic>
        <p:nvPicPr>
          <p:cNvPr id="4" name="Picture 2" descr="หญิงตั้งครรภ์กับการทำงานสัมผัสเสียงดัง">
            <a:extLst>
              <a:ext uri="{FF2B5EF4-FFF2-40B4-BE49-F238E27FC236}">
                <a16:creationId xmlns:a16="http://schemas.microsoft.com/office/drawing/2014/main" id="{C3CF5164-58B1-D00B-0CD7-50D563D02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66" y="2697238"/>
            <a:ext cx="4149333" cy="247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F96936-B12F-44A4-8492-B45E000B6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7821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7B7F575-76A3-C73E-F48B-11496B76601B}"/>
              </a:ext>
            </a:extLst>
          </p:cNvPr>
          <p:cNvGrpSpPr/>
          <p:nvPr/>
        </p:nvGrpSpPr>
        <p:grpSpPr>
          <a:xfrm>
            <a:off x="2664540" y="1746366"/>
            <a:ext cx="7016794" cy="3102597"/>
            <a:chOff x="2664540" y="626485"/>
            <a:chExt cx="7016794" cy="31025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69B88D-CA8F-3CFE-D261-6DE3EC03657A}"/>
                </a:ext>
              </a:extLst>
            </p:cNvPr>
            <p:cNvSpPr txBox="1"/>
            <p:nvPr/>
          </p:nvSpPr>
          <p:spPr>
            <a:xfrm>
              <a:off x="2740408" y="626485"/>
              <a:ext cx="676081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400" dirty="0">
                  <a:solidFill>
                    <a:srgbClr val="0070C0"/>
                  </a:solidFill>
                  <a:latin typeface="Sriracha" panose="00000500000000000000" pitchFamily="2" charset="-34"/>
                  <a:cs typeface="Sriracha" panose="00000500000000000000" pitchFamily="2" charset="-34"/>
                </a:rPr>
                <a:t>ประสบการณ์และสภาพแวดล้อม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2F80F7-1EEA-95A2-24D2-FBF081A37817}"/>
                </a:ext>
              </a:extLst>
            </p:cNvPr>
            <p:cNvSpPr txBox="1"/>
            <p:nvPr/>
          </p:nvSpPr>
          <p:spPr>
            <a:xfrm>
              <a:off x="2795828" y="1866472"/>
              <a:ext cx="676081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400" dirty="0">
                  <a:solidFill>
                    <a:srgbClr val="0070C0"/>
                  </a:solidFill>
                  <a:latin typeface="Sriracha" panose="00000500000000000000" pitchFamily="2" charset="-34"/>
                  <a:cs typeface="Sriracha" panose="00000500000000000000" pitchFamily="2" charset="-34"/>
                </a:rPr>
                <a:t>ความยืดหยุ่นของระบบประสาท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E69B08E-2835-ECC7-8949-FD6F1782ED99}"/>
                </a:ext>
              </a:extLst>
            </p:cNvPr>
            <p:cNvSpPr txBox="1"/>
            <p:nvPr/>
          </p:nvSpPr>
          <p:spPr>
            <a:xfrm>
              <a:off x="2664540" y="3128918"/>
              <a:ext cx="701679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400" dirty="0">
                  <a:solidFill>
                    <a:srgbClr val="0070C0"/>
                  </a:solidFill>
                  <a:latin typeface="Sriracha" panose="00000500000000000000" pitchFamily="2" charset="-34"/>
                  <a:cs typeface="Sriracha" panose="00000500000000000000" pitchFamily="2" charset="-34"/>
                </a:rPr>
                <a:t>พัฒนาการด้านสติปัญญา สังคม อารมณ์ และจริยธรรม</a:t>
              </a:r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D871A745-6A95-E52D-DDFD-ADED4C0712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06684" y="1269319"/>
              <a:ext cx="290779" cy="587046"/>
            </a:xfrm>
            <a:prstGeom prst="downArrow">
              <a:avLst/>
            </a:prstGeom>
            <a:solidFill>
              <a:srgbClr val="FF69B4"/>
            </a:solidFill>
            <a:ln>
              <a:solidFill>
                <a:srgbClr val="FF69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9B61DCAE-941E-31FA-8E05-4D179CBCD7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06683" y="2516236"/>
              <a:ext cx="290779" cy="587046"/>
            </a:xfrm>
            <a:prstGeom prst="downArrow">
              <a:avLst/>
            </a:prstGeom>
            <a:solidFill>
              <a:srgbClr val="FF69B4"/>
            </a:solidFill>
            <a:ln>
              <a:solidFill>
                <a:srgbClr val="FF69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501D7F-1EEC-FB57-2F74-78BC6BBBB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3724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0CBE18-B523-A77B-7049-821C8A064961}"/>
              </a:ext>
            </a:extLst>
          </p:cNvPr>
          <p:cNvGrpSpPr/>
          <p:nvPr/>
        </p:nvGrpSpPr>
        <p:grpSpPr>
          <a:xfrm>
            <a:off x="1557983" y="143430"/>
            <a:ext cx="9076033" cy="6461059"/>
            <a:chOff x="32471" y="407566"/>
            <a:chExt cx="9076033" cy="646105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1D43E4E-946C-E760-39E4-474CC67156E1}"/>
                </a:ext>
              </a:extLst>
            </p:cNvPr>
            <p:cNvSpPr txBox="1"/>
            <p:nvPr/>
          </p:nvSpPr>
          <p:spPr>
            <a:xfrm>
              <a:off x="755576" y="407566"/>
              <a:ext cx="76328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FF69B4"/>
                  </a:solidFill>
                  <a:latin typeface="TH Sarabun New"/>
                  <a:cs typeface="TH Sarabun New"/>
                </a:rPr>
                <a:t>ควรส่งเสริมพัฒนาการเด็กในช่วงที่สมองสามารถปรับเปลี่ยนได้</a:t>
              </a:r>
            </a:p>
            <a:p>
              <a:pPr algn="ctr"/>
              <a:r>
                <a:rPr lang="th-TH" sz="3200" b="1" dirty="0">
                  <a:solidFill>
                    <a:srgbClr val="FF69B4"/>
                  </a:solidFill>
                  <a:latin typeface="TH Sarabun New"/>
                  <a:cs typeface="TH Sarabun New"/>
                </a:rPr>
                <a:t>สายกว่านั้นประสิทธิภาพจะน้อยลง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CB24AA4-AF39-5DE8-6F9B-2B920BE298EF}"/>
                </a:ext>
              </a:extLst>
            </p:cNvPr>
            <p:cNvGrpSpPr/>
            <p:nvPr/>
          </p:nvGrpSpPr>
          <p:grpSpPr>
            <a:xfrm>
              <a:off x="32471" y="1844824"/>
              <a:ext cx="9076033" cy="4401780"/>
              <a:chOff x="32471" y="1988840"/>
              <a:chExt cx="9076033" cy="4401780"/>
            </a:xfrm>
          </p:grpSpPr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C3C988EE-9DD9-3EC6-12D3-8326BD59F3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780" b="13762"/>
              <a:stretch/>
            </p:blipFill>
            <p:spPr bwMode="auto">
              <a:xfrm>
                <a:off x="32471" y="1988840"/>
                <a:ext cx="9076033" cy="42484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6E3B3F5-1F5B-0473-2336-77FC8AD1F84B}"/>
                  </a:ext>
                </a:extLst>
              </p:cNvPr>
              <p:cNvSpPr txBox="1"/>
              <p:nvPr/>
            </p:nvSpPr>
            <p:spPr>
              <a:xfrm>
                <a:off x="899592" y="6011996"/>
                <a:ext cx="194421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1800" dirty="0">
                    <a:solidFill>
                      <a:prstClr val="black"/>
                    </a:solidFill>
                    <a:latin typeface="TH Sarabun New"/>
                    <a:cs typeface="TH Sarabun New"/>
                  </a:rPr>
                  <a:t>อายุครรภ์ (อาทิตย์)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A87D000-CB6E-B995-D089-B568F304F628}"/>
                  </a:ext>
                </a:extLst>
              </p:cNvPr>
              <p:cNvSpPr txBox="1"/>
              <p:nvPr/>
            </p:nvSpPr>
            <p:spPr>
              <a:xfrm>
                <a:off x="4788024" y="6021288"/>
                <a:ext cx="122413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1800" dirty="0">
                    <a:solidFill>
                      <a:prstClr val="black"/>
                    </a:solidFill>
                    <a:latin typeface="TH Sarabun New"/>
                    <a:cs typeface="TH Sarabun New"/>
                  </a:rPr>
                  <a:t>อายุเด็ก (ปี)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9E6EFD-98B1-A606-2BAC-4EC6B2A20EAB}"/>
                </a:ext>
              </a:extLst>
            </p:cNvPr>
            <p:cNvSpPr txBox="1"/>
            <p:nvPr/>
          </p:nvSpPr>
          <p:spPr>
            <a:xfrm>
              <a:off x="1979712" y="1379411"/>
              <a:ext cx="52148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b="1" dirty="0">
                  <a:solidFill>
                    <a:srgbClr val="0070C0"/>
                  </a:solidFill>
                  <a:latin typeface="TH Sarabun New"/>
                  <a:cs typeface="TH Sarabun New"/>
                </a:rPr>
                <a:t>ช่วงไวต่อการกระตุ้นของพัฒนาการสมองเด็กปฐมวัย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3F3CBC-CA94-03AA-FF7E-C9D6F0E34DB1}"/>
                </a:ext>
              </a:extLst>
            </p:cNvPr>
            <p:cNvSpPr txBox="1"/>
            <p:nvPr/>
          </p:nvSpPr>
          <p:spPr>
            <a:xfrm>
              <a:off x="1097701" y="6345405"/>
              <a:ext cx="70262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b="1" dirty="0">
                  <a:solidFill>
                    <a:srgbClr val="FF69B4"/>
                  </a:solidFill>
                  <a:latin typeface="TH Sarabun New"/>
                  <a:cs typeface="TH Sarabun New"/>
                </a:rPr>
                <a:t>ช่วงก่อนคลอดและก่อนเข้าโรงเรียน  </a:t>
              </a:r>
              <a:r>
                <a:rPr lang="th-TH" b="1" dirty="0">
                  <a:solidFill>
                    <a:srgbClr val="0070C0"/>
                  </a:solidFill>
                  <a:latin typeface="TH Sarabun New"/>
                  <a:cs typeface="TH Sarabun New"/>
                </a:rPr>
                <a:t>เป็นหน้าต่างแห่งโอกาสที่สำคัญยิ่ง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960631-5F16-6222-F539-49B7420D5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8499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217CC-37E5-F80C-686F-2C326F5CF6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th-TH" sz="4000" dirty="0"/>
            </a:br>
            <a:br>
              <a:rPr lang="th-TH" sz="4000" dirty="0"/>
            </a:br>
            <a:br>
              <a:rPr lang="th-TH" sz="4000" dirty="0"/>
            </a:br>
            <a:r>
              <a:rPr lang="th-TH" sz="4000" dirty="0"/>
              <a:t>5. ความยืดหยุ่นของประสาทและพัฒนาการด้านสติปัญญา</a:t>
            </a:r>
            <a:br>
              <a:rPr lang="th-TH" dirty="0"/>
            </a:br>
            <a:endParaRPr lang="th-T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42D357-63DB-8965-10C2-57BC6D0C88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sz="3200" dirty="0"/>
              <a:t>สภาพพลาสติก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59816-EE29-933B-4DAE-43FD1125A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5135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CE627-D974-1E52-472F-ED56208B4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สภาพพลาสติก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49600-C0D6-49E3-8840-C39EDB9998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7222" y="1839029"/>
            <a:ext cx="5493033" cy="45001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h-TH" sz="2400" dirty="0"/>
              <a:t>หมายถึง สภาพของสสารที่สามารถปรับเปลี่ยนรูปร่างหรือคุณลักษณะไปตามแรงหรืออิทธิพลจากภายนอก แล้วคงสภาพของรูปร่างหรือคุณลักษณะที่เปลี่ยนไปแล้วได้ เช่น เม็ดพลาสติกที่เปลี่ยนเป็นโมเดลรถ ตามแม่แบบ</a:t>
            </a:r>
          </a:p>
          <a:p>
            <a:pPr marL="0" indent="0" algn="ctr">
              <a:buNone/>
            </a:pPr>
            <a:endParaRPr lang="th-TH" sz="2400" dirty="0"/>
          </a:p>
          <a:p>
            <a:pPr marL="0" indent="0" algn="ctr">
              <a:buNone/>
            </a:pPr>
            <a:r>
              <a:rPr lang="th-TH" sz="2000" dirty="0">
                <a:solidFill>
                  <a:schemeClr val="accent1"/>
                </a:solidFill>
                <a:latin typeface="Sriracha" panose="00000500000000000000" pitchFamily="2" charset="-34"/>
                <a:cs typeface="Sriracha" panose="00000500000000000000" pitchFamily="2" charset="-34"/>
              </a:rPr>
              <a:t>สภาพพลาสติก</a:t>
            </a:r>
            <a:r>
              <a:rPr lang="en-US" sz="2000" dirty="0">
                <a:solidFill>
                  <a:schemeClr val="accent1"/>
                </a:solidFill>
                <a:latin typeface="Sriracha" panose="00000500000000000000" pitchFamily="2" charset="-34"/>
                <a:cs typeface="Sriracha" panose="00000500000000000000" pitchFamily="2" charset="-34"/>
              </a:rPr>
              <a:t>: </a:t>
            </a:r>
            <a:r>
              <a:rPr lang="th-TH" sz="2000" dirty="0">
                <a:solidFill>
                  <a:schemeClr val="accent1"/>
                </a:solidFill>
                <a:latin typeface="Sriracha" panose="00000500000000000000" pitchFamily="2" charset="-34"/>
                <a:cs typeface="Sriracha" panose="00000500000000000000" pitchFamily="2" charset="-34"/>
              </a:rPr>
              <a:t>เปลี่ยนแปลงแล้ว คงรูปได้</a:t>
            </a:r>
          </a:p>
          <a:p>
            <a:pPr marL="0" indent="0" algn="ctr">
              <a:buNone/>
            </a:pPr>
            <a:endParaRPr lang="th-TH" sz="2000" dirty="0"/>
          </a:p>
          <a:p>
            <a:pPr marL="0" indent="0" algn="ctr">
              <a:buNone/>
            </a:pPr>
            <a:r>
              <a:rPr lang="th-TH" sz="2000" dirty="0">
                <a:solidFill>
                  <a:schemeClr val="accent1"/>
                </a:solidFill>
                <a:latin typeface="Sriracha" panose="00000500000000000000" pitchFamily="2" charset="-34"/>
                <a:cs typeface="Sriracha" panose="00000500000000000000" pitchFamily="2" charset="-34"/>
              </a:rPr>
              <a:t>ความยืดหยุ่น</a:t>
            </a:r>
            <a:r>
              <a:rPr lang="en-US" sz="2000" dirty="0">
                <a:solidFill>
                  <a:schemeClr val="accent1"/>
                </a:solidFill>
                <a:latin typeface="Sriracha" panose="00000500000000000000" pitchFamily="2" charset="-34"/>
                <a:cs typeface="Sriracha" panose="00000500000000000000" pitchFamily="2" charset="-34"/>
              </a:rPr>
              <a:t>: </a:t>
            </a:r>
            <a:r>
              <a:rPr lang="th-TH" sz="2000" dirty="0">
                <a:solidFill>
                  <a:schemeClr val="accent1"/>
                </a:solidFill>
                <a:latin typeface="Sriracha" panose="00000500000000000000" pitchFamily="2" charset="-34"/>
                <a:cs typeface="Sriracha" panose="00000500000000000000" pitchFamily="2" charset="-34"/>
              </a:rPr>
              <a:t>เปลี่ยนแปลงแล้ว อาจจะไม่คงรูป</a:t>
            </a:r>
          </a:p>
          <a:p>
            <a:pPr marL="0" indent="0" algn="ctr">
              <a:buNone/>
            </a:pPr>
            <a:endParaRPr lang="th-TH" sz="2400" dirty="0"/>
          </a:p>
          <a:p>
            <a:pPr marL="0" indent="0" algn="ctr">
              <a:buNone/>
            </a:pPr>
            <a:endParaRPr lang="th-TH" sz="2400" dirty="0"/>
          </a:p>
          <a:p>
            <a:pPr marL="0" indent="0" algn="ctr">
              <a:buNone/>
            </a:pPr>
            <a:endParaRPr lang="th-TH" sz="2400" dirty="0"/>
          </a:p>
          <a:p>
            <a:pPr marL="0" indent="0" algn="ctr">
              <a:buNone/>
            </a:pPr>
            <a:endParaRPr lang="th-TH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B16BFE-E606-E497-60BE-BB5E15740D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75" b="18043"/>
          <a:stretch/>
        </p:blipFill>
        <p:spPr>
          <a:xfrm>
            <a:off x="986947" y="2611539"/>
            <a:ext cx="4048125" cy="276818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61074B-B4DC-BAF3-9446-7B92C65C8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8747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5CC30-FEAC-E444-8DE9-DD4200CCB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สภาพพลาสติก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D31B4-68AC-9699-0B8C-0AB466F2B4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59008" y="2041379"/>
            <a:ext cx="5344461" cy="429768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สภาพพลาสติกของสมอง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สภาพพลาสติกของกล้ามเนื้อ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สภาพพลาสติกของร่างกาย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สภาพพลาสติกของจิตใจ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สภาพพลาสติกขององค์รวม</a:t>
            </a:r>
          </a:p>
          <a:p>
            <a:pPr>
              <a:buFont typeface="Wingdings" panose="05000000000000000000" pitchFamily="2" charset="2"/>
              <a:buChar char="§"/>
            </a:pPr>
            <a:endParaRPr lang="th-TH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9C07C9-ED59-E984-FDED-7700B5AAF1E8}"/>
              </a:ext>
            </a:extLst>
          </p:cNvPr>
          <p:cNvGrpSpPr>
            <a:grpSpLocks noChangeAspect="1"/>
          </p:cNvGrpSpPr>
          <p:nvPr/>
        </p:nvGrpSpPr>
        <p:grpSpPr>
          <a:xfrm>
            <a:off x="1565068" y="2116369"/>
            <a:ext cx="2854438" cy="3589565"/>
            <a:chOff x="7389303" y="583796"/>
            <a:chExt cx="3405188" cy="45983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D6ABB65-8972-8940-76F5-550D35D58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89303" y="2916166"/>
              <a:ext cx="3405188" cy="226599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D11C022-8914-0C2D-A620-432B0D1F9A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19" r="12537"/>
            <a:stretch/>
          </p:blipFill>
          <p:spPr>
            <a:xfrm>
              <a:off x="7480638" y="583796"/>
              <a:ext cx="3276785" cy="2263140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D999B-8F5E-852A-938F-0B0454D61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0619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CE627-D974-1E52-472F-ED56208B4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สภาพพลาสติกของสมองต้องการ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49600-C0D6-49E3-8840-C39EDB9998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7222" y="2650684"/>
            <a:ext cx="5493033" cy="25172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400" dirty="0"/>
              <a:t>การจัดประสบการณ์และสภาพแวดล้อม ที่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หลากหลาย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เป็นคู่ (ในห้องเรียน&lt;--&gt;นอกห้องเรียน กิจกรรมคนเดียว&lt;--&gt;กิจกรรมกลุ่ม  ของจริง&lt;--&gt;ของประดิษฐ์)</a:t>
            </a:r>
          </a:p>
          <a:p>
            <a:pPr>
              <a:buFont typeface="Wingdings" panose="05000000000000000000" pitchFamily="2" charset="2"/>
              <a:buChar char="§"/>
            </a:pPr>
            <a:endParaRPr lang="th-TH" sz="2400" dirty="0"/>
          </a:p>
          <a:p>
            <a:pPr marL="0" indent="0" algn="ctr">
              <a:buNone/>
            </a:pPr>
            <a:endParaRPr lang="th-TH" sz="2400" dirty="0"/>
          </a:p>
          <a:p>
            <a:pPr marL="0" indent="0" algn="ctr">
              <a:buNone/>
            </a:pPr>
            <a:endParaRPr lang="th-TH" sz="2400" dirty="0"/>
          </a:p>
          <a:p>
            <a:pPr marL="0" indent="0" algn="ctr">
              <a:buNone/>
            </a:pPr>
            <a:endParaRPr lang="th-TH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56D548B-C15C-138A-3AEA-58B19C4CE230}"/>
              </a:ext>
            </a:extLst>
          </p:cNvPr>
          <p:cNvGrpSpPr>
            <a:grpSpLocks noChangeAspect="1"/>
          </p:cNvGrpSpPr>
          <p:nvPr/>
        </p:nvGrpSpPr>
        <p:grpSpPr>
          <a:xfrm>
            <a:off x="1263089" y="1846635"/>
            <a:ext cx="3488758" cy="3841529"/>
            <a:chOff x="348692" y="552081"/>
            <a:chExt cx="5225456" cy="57538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5ADB40-9B1A-F2AB-03CC-B704D0F8A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246" y="552081"/>
              <a:ext cx="4965555" cy="292633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B03F05C-1F9E-E0A6-6C19-01BFDAFF3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92" y="3795125"/>
              <a:ext cx="5225456" cy="2510794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980220-037D-CD85-FABC-30730F0F6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993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CA274-83BA-31BB-1B5E-4D881DB56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ระบบประสาท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34029-47E8-CB55-8C9B-BAAAFE5289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24120" y="1825625"/>
            <a:ext cx="6329680" cy="429768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ระบบประสาททำหน้าที่ส่ง รับ และแปลความหมายของกระแสประสาท (</a:t>
            </a:r>
            <a:r>
              <a:rPr lang="en-US" sz="2400" dirty="0"/>
              <a:t>nerve impulse) </a:t>
            </a:r>
            <a:r>
              <a:rPr lang="th-TH" sz="2400" dirty="0"/>
              <a:t>จากทุกส่วนของร่างกาย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ระบบประสาทจะเฝ้าสังเกต และประสานการทำงานของอวัยวะภายในกับการตอบสนองต่อการเปลี่ยนแปลงของสภาพแวดล้อมภายนอก</a:t>
            </a:r>
          </a:p>
          <a:p>
            <a:pPr>
              <a:buFont typeface="Wingdings" panose="05000000000000000000" pitchFamily="2" charset="2"/>
              <a:buChar char="§"/>
            </a:pPr>
            <a:endParaRPr lang="th-TH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86821F-B778-D42E-ADCE-F0D5EDB6C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05" y="1825625"/>
            <a:ext cx="3835157" cy="42973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19E9B-FFE8-7DA8-B590-3241B9AC6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4214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B16A3-B84D-0222-E1F8-916CE2163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การแปลเป็นภาษาไทย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BA205-0A09-8C67-513E-7B75BB1F6CF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800" dirty="0"/>
              <a:t>สภาพพลาสติก (</a:t>
            </a:r>
            <a:r>
              <a:rPr lang="en-US" sz="2800" dirty="0"/>
              <a:t>plasticity) --&gt; </a:t>
            </a:r>
            <a:r>
              <a:rPr lang="th-TH" sz="2800" dirty="0"/>
              <a:t>ความยืดหยุ่น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800" dirty="0"/>
              <a:t>สภาพพลาสติกของระบบประสาท (</a:t>
            </a:r>
            <a:r>
              <a:rPr lang="en-US" sz="2800" dirty="0"/>
              <a:t>neuroplasticity) --&gt; </a:t>
            </a:r>
            <a:r>
              <a:rPr lang="th-TH" sz="2800" dirty="0"/>
              <a:t>ความยืดหยุ่นของระบบประสาท</a:t>
            </a:r>
          </a:p>
          <a:p>
            <a:pPr>
              <a:buFont typeface="Wingdings" panose="05000000000000000000" pitchFamily="2" charset="2"/>
              <a:buChar char="§"/>
            </a:pPr>
            <a:endParaRPr lang="th-T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4A04A-7119-8E1B-C3E3-9272558E9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6492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730A4-35AB-6AA0-82CC-3D32B7B77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ตัวอย่างพัฒนาการด้านภาษา</a:t>
            </a:r>
          </a:p>
        </p:txBody>
      </p:sp>
      <p:pic>
        <p:nvPicPr>
          <p:cNvPr id="4" name="พัฒนาการทางภาษา">
            <a:hlinkClick r:id="" action="ppaction://media"/>
            <a:extLst>
              <a:ext uri="{FF2B5EF4-FFF2-40B4-BE49-F238E27FC236}">
                <a16:creationId xmlns:a16="http://schemas.microsoft.com/office/drawing/2014/main" id="{FB7E2879-FD74-E2E0-6646-10444F30F4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6154" y="1402168"/>
            <a:ext cx="8859693" cy="498414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917DCE-2564-B746-E4EB-702466630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74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3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873B2-BF53-FF22-F8C6-70EF11161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การเรียนรู้ของลูกในท้อง</a:t>
            </a:r>
          </a:p>
        </p:txBody>
      </p:sp>
      <p:pic>
        <p:nvPicPr>
          <p:cNvPr id="4" name="การเรียนรู้ของลูกในท้อง">
            <a:hlinkClick r:id="" action="ppaction://media"/>
            <a:extLst>
              <a:ext uri="{FF2B5EF4-FFF2-40B4-BE49-F238E27FC236}">
                <a16:creationId xmlns:a16="http://schemas.microsoft.com/office/drawing/2014/main" id="{9419586A-4CA9-116C-F3A0-C5BBAD9202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1017" y="1378945"/>
            <a:ext cx="8869967" cy="49899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88CA88-EF8D-70B0-3E57-7C1BBEFCE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7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6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DD58F-5D1E-83B6-A47D-FC8262645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Quiz 4.1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0DE47-2DBC-8E28-DE78-7BAB24B0952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38099"/>
            <a:ext cx="9432235" cy="4284889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th-TH" sz="2400" dirty="0"/>
              <a:t>ความยืดหยุ่นของประสาทเกิดขึ้นเฉพาะในช่วงวัยเด็กเท่านั้น </a:t>
            </a:r>
            <a:r>
              <a:rPr lang="en-US" sz="2400" dirty="0"/>
              <a:t>(T/F)</a:t>
            </a:r>
            <a:endParaRPr lang="th-TH" sz="2400" dirty="0"/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การเรียนรู้ทักษะใหม่สามารถเปลี่ยนแปลงโครงสร้างของสมองได้ </a:t>
            </a:r>
            <a:r>
              <a:rPr lang="en-US" sz="2400" dirty="0"/>
              <a:t>(T/F)</a:t>
            </a:r>
            <a:endParaRPr lang="th-TH" sz="2400" dirty="0"/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สมองของผู้ใหญ่ไม่สามารถสร้างเซลล์ประสาทใหม่ได้ </a:t>
            </a:r>
            <a:r>
              <a:rPr lang="en-US" sz="2400" dirty="0"/>
              <a:t>(T/F)</a:t>
            </a:r>
            <a:endParaRPr lang="th-TH" sz="2400" dirty="0"/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ประสบการณ์มีผลต่อการพัฒนาของเครือข่ายประสาท </a:t>
            </a:r>
            <a:r>
              <a:rPr lang="en-US" sz="2400" dirty="0"/>
              <a:t>(T/F)</a:t>
            </a:r>
            <a:endParaRPr lang="th-TH" sz="2400" dirty="0"/>
          </a:p>
          <a:p>
            <a:pPr marL="342900" indent="-342900">
              <a:buFont typeface="+mj-lt"/>
              <a:buAutoNum type="arabicPeriod"/>
            </a:pPr>
            <a:r>
              <a:rPr lang="th-TH" sz="2400" dirty="0"/>
              <a:t>การใช้งานสมองส่วนใดส่วนหนึ่งบ่อยๆ สามารถทำให้พื้นที่สมองส่วนนั้นมีการเชือมโยงของเซลล์ประสาทมากหรือแข็งแรงขึ้น </a:t>
            </a:r>
            <a:r>
              <a:rPr lang="en-US" sz="2400" dirty="0"/>
              <a:t>(T/F)</a:t>
            </a:r>
            <a:endParaRPr lang="th-TH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EBF56A-94D1-30FA-F911-815EFE69E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2603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DD58F-5D1E-83B6-A47D-FC8262645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Quiz 4.2</a:t>
            </a:r>
            <a:endParaRPr lang="th-T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0DE47-2DBC-8E28-DE78-7BAB24B0952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38099"/>
            <a:ext cx="9525000" cy="428488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th-TH" sz="2400" dirty="0"/>
              <a:t>การนอนหลับไม่มีผลต่อความยืดหยุ่นของประสาท </a:t>
            </a:r>
            <a:r>
              <a:rPr lang="en-US" sz="2400" dirty="0"/>
              <a:t>(T/F)</a:t>
            </a:r>
            <a:endParaRPr lang="th-TH" sz="2400" dirty="0"/>
          </a:p>
          <a:p>
            <a:pPr marL="457200" indent="-457200">
              <a:buFont typeface="+mj-lt"/>
              <a:buAutoNum type="arabicPeriod" startAt="6"/>
            </a:pPr>
            <a:r>
              <a:rPr lang="th-TH" sz="2400" dirty="0"/>
              <a:t>สภาพแวดล้อมที่อุดมไปด้วยการกระตุ้นสามารถส่งเสริมความยืดหยุ่นของประสาทได้ </a:t>
            </a:r>
            <a:r>
              <a:rPr lang="en-US" sz="2400" dirty="0"/>
              <a:t>(T/F)</a:t>
            </a:r>
            <a:endParaRPr lang="th-TH" sz="2400" dirty="0"/>
          </a:p>
          <a:p>
            <a:pPr marL="457200" indent="-457200">
              <a:buFont typeface="+mj-lt"/>
              <a:buAutoNum type="arabicPeriod" startAt="6"/>
            </a:pPr>
            <a:r>
              <a:rPr lang="th-TH" sz="2400" dirty="0"/>
              <a:t>ความเครียดเรื้อรังไม่มีผลต่อความยืดหยุ่นของประสาท </a:t>
            </a:r>
            <a:r>
              <a:rPr lang="en-US" sz="2400" dirty="0"/>
              <a:t>(T/F)</a:t>
            </a:r>
            <a:endParaRPr lang="th-TH" sz="2400" dirty="0"/>
          </a:p>
          <a:p>
            <a:pPr marL="457200" indent="-457200">
              <a:buFont typeface="+mj-lt"/>
              <a:buAutoNum type="arabicPeriod" startAt="6"/>
            </a:pPr>
            <a:r>
              <a:rPr lang="th-TH" sz="2400" dirty="0"/>
              <a:t>การออกกำลังกายสามารถส่งเสริมความยืดหยุ่นของประสาทได้ </a:t>
            </a:r>
            <a:r>
              <a:rPr lang="en-US" sz="2400" dirty="0"/>
              <a:t>(T/F)</a:t>
            </a:r>
            <a:endParaRPr lang="th-TH" sz="2400" dirty="0"/>
          </a:p>
          <a:p>
            <a:pPr marL="457200" indent="-457200">
              <a:buFont typeface="+mj-lt"/>
              <a:buAutoNum type="arabicPeriod" startAt="6"/>
            </a:pPr>
            <a:r>
              <a:rPr lang="th-TH" sz="2400" dirty="0"/>
              <a:t>พันธุกรรมเป็นปัจจัยเดียวที่กำหนดพัฒนาการด้านสติปัญญา </a:t>
            </a:r>
            <a:r>
              <a:rPr lang="en-US" sz="2400" dirty="0"/>
              <a:t>(T/F)</a:t>
            </a:r>
            <a:endParaRPr lang="th-TH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3401D0-7B93-90BB-A1F0-C31ACE859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2579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AC361-0D7A-DC05-86B5-6DD77D32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76" y="764502"/>
            <a:ext cx="5315035" cy="5328996"/>
          </a:xfrm>
          <a:noFill/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98EFF-197D-3136-70B9-7BBD30A48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5455" y="755171"/>
            <a:ext cx="4619937" cy="5315035"/>
          </a:xfrm>
          <a:noFill/>
        </p:spPr>
        <p:txBody>
          <a:bodyPr>
            <a:normAutofit/>
          </a:bodyPr>
          <a:lstStyle/>
          <a:p>
            <a:r>
              <a:rPr lang="th-TH" dirty="0"/>
              <a:t>วิลาศ วูวงศ์</a:t>
            </a:r>
            <a:endParaRPr lang="en-US" dirty="0"/>
          </a:p>
          <a:p>
            <a:r>
              <a:rPr lang="en-US" dirty="0"/>
              <a:t>vilasw@gmail.com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CD864-6E95-D208-A0C1-D05BE01E1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484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CA274-83BA-31BB-1B5E-4D881DB56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องค์ประกอบของระบบประสาท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34029-47E8-CB55-8C9B-BAAAFE5289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920" y="1825625"/>
            <a:ext cx="6329680" cy="429768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ระบบประสาทกลาง (</a:t>
            </a:r>
            <a:r>
              <a:rPr lang="en-US" sz="2400" dirty="0"/>
              <a:t>central nervous system : CNS) </a:t>
            </a:r>
            <a:r>
              <a:rPr lang="th-TH" sz="2400" dirty="0"/>
              <a:t>ประกอบด้วย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th-TH" sz="2000" dirty="0"/>
              <a:t>สมอง (</a:t>
            </a:r>
            <a:r>
              <a:rPr lang="en-US" sz="2000" dirty="0"/>
              <a:t>brain)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th-TH" sz="2000" dirty="0"/>
              <a:t>ไขสันหลัง (</a:t>
            </a:r>
            <a:r>
              <a:rPr lang="en-US" sz="2000" dirty="0"/>
              <a:t>spinal cord)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ระบบประสาทส่วนปลาย (</a:t>
            </a:r>
            <a:r>
              <a:rPr lang="en-US" sz="2400" dirty="0"/>
              <a:t>peripheral nervous system: PNS) </a:t>
            </a:r>
            <a:r>
              <a:rPr lang="th-TH" sz="2400" dirty="0"/>
              <a:t>ประกอบด้วย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th-TH" sz="2200" dirty="0"/>
              <a:t>เส้นประสาทสมอง 12 คู่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th-TH" sz="2200" dirty="0"/>
              <a:t>เส้นประสาทไขสันหลัง 31 คู่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th-TH" sz="2200" dirty="0"/>
              <a:t>ระบบประสาทอัตโนมัติ  (</a:t>
            </a:r>
            <a:r>
              <a:rPr lang="en-US" sz="2200" dirty="0"/>
              <a:t>autonomic nervous system: ANS)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th-TH" sz="2400" dirty="0"/>
          </a:p>
          <a:p>
            <a:pPr>
              <a:buFont typeface="Wingdings" panose="05000000000000000000" pitchFamily="2" charset="2"/>
              <a:buChar char="§"/>
            </a:pPr>
            <a:endParaRPr lang="th-T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44E280-A389-4D64-6145-78519448A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908" y="1030514"/>
            <a:ext cx="4856634" cy="4209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2A8663-6AEF-4F96-7417-13A6A050F8C7}"/>
              </a:ext>
            </a:extLst>
          </p:cNvPr>
          <p:cNvSpPr txBox="1"/>
          <p:nvPr/>
        </p:nvSpPr>
        <p:spPr>
          <a:xfrm>
            <a:off x="10123712" y="5219338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ck12.org</a:t>
            </a:r>
            <a:endParaRPr lang="th-TH" sz="1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B0EA56-D2EB-4D5A-5C06-80073BE9F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14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CA274-83BA-31BB-1B5E-4D881DB56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/>
              <a:t>ระบบประสาทส่วนกลาง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34029-47E8-CB55-8C9B-BAAAFE5289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24120" y="1825625"/>
            <a:ext cx="6329680" cy="429768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400" dirty="0"/>
              <a:t>เป็นศูนย์กลางควบคุมและประสานการทำงานของร่างกายทั้งหมด ประกอบด้วยสมองและไขสันหลัง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>
                <a:solidFill>
                  <a:schemeClr val="accent1"/>
                </a:solidFill>
              </a:rPr>
              <a:t>สมอง</a:t>
            </a:r>
            <a:r>
              <a:rPr lang="th-TH" sz="2400" dirty="0"/>
              <a:t>ทำหน้าที่ตัดสินว่าจะตอบสนองต่อกระแสประสาทที่รับมาจากส่วนต่างๆ ของระบบประสาท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2400" dirty="0">
                <a:solidFill>
                  <a:schemeClr val="accent1"/>
                </a:solidFill>
              </a:rPr>
              <a:t>ไขสันหลัง</a:t>
            </a:r>
            <a:r>
              <a:rPr lang="th-TH" sz="2400" dirty="0"/>
              <a:t>เป็นทางด่วนหลักที่สมองใช้ในการสื่อสารกระแสประสาท </a:t>
            </a:r>
          </a:p>
          <a:p>
            <a:pPr>
              <a:buFont typeface="Wingdings" panose="05000000000000000000" pitchFamily="2" charset="2"/>
              <a:buChar char="§"/>
            </a:pPr>
            <a:endParaRPr lang="th-TH" sz="2400" dirty="0"/>
          </a:p>
          <a:p>
            <a:pPr>
              <a:buFont typeface="Wingdings" panose="05000000000000000000" pitchFamily="2" charset="2"/>
              <a:buChar char="§"/>
            </a:pPr>
            <a:endParaRPr lang="th-T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0AB18F-F5EE-1652-9590-C307775FA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361" y="1666048"/>
            <a:ext cx="4142591" cy="4087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52A5BF-16B5-F7E3-B6C3-E0C030A711A4}"/>
              </a:ext>
            </a:extLst>
          </p:cNvPr>
          <p:cNvSpPr txBox="1"/>
          <p:nvPr/>
        </p:nvSpPr>
        <p:spPr>
          <a:xfrm>
            <a:off x="2457268" y="5994400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ck12.org</a:t>
            </a:r>
            <a:endParaRPr lang="th-TH" sz="14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EBE0D37-93FD-DC51-5718-5BDDC1486650}"/>
              </a:ext>
            </a:extLst>
          </p:cNvPr>
          <p:cNvCxnSpPr>
            <a:cxnSpLocks/>
          </p:cNvCxnSpPr>
          <p:nvPr/>
        </p:nvCxnSpPr>
        <p:spPr>
          <a:xfrm flipH="1" flipV="1">
            <a:off x="3898688" y="2824480"/>
            <a:ext cx="1150832" cy="81280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A6B0E1B-2CC9-F6E5-D7D4-6FED6C87CE8B}"/>
              </a:ext>
            </a:extLst>
          </p:cNvPr>
          <p:cNvCxnSpPr>
            <a:cxnSpLocks/>
          </p:cNvCxnSpPr>
          <p:nvPr/>
        </p:nvCxnSpPr>
        <p:spPr>
          <a:xfrm flipH="1">
            <a:off x="3627120" y="3759200"/>
            <a:ext cx="1422400" cy="290512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44918D-42FA-7689-7C12-68C514243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73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heme/theme1.xml><?xml version="1.0" encoding="utf-8"?>
<a:theme xmlns:a="http://schemas.openxmlformats.org/drawingml/2006/main" name="Custom">
  <a:themeElements>
    <a:clrScheme name="TM78504181">
      <a:dk1>
        <a:srgbClr val="000000"/>
      </a:dk1>
      <a:lt1>
        <a:srgbClr val="FFFFFF"/>
      </a:lt1>
      <a:dk2>
        <a:srgbClr val="FFF8F4"/>
      </a:dk2>
      <a:lt2>
        <a:srgbClr val="E8E8E8"/>
      </a:lt2>
      <a:accent1>
        <a:srgbClr val="EE7660"/>
      </a:accent1>
      <a:accent2>
        <a:srgbClr val="4D90EF"/>
      </a:accent2>
      <a:accent3>
        <a:srgbClr val="5B5160"/>
      </a:accent3>
      <a:accent4>
        <a:srgbClr val="2BC2B4"/>
      </a:accent4>
      <a:accent5>
        <a:srgbClr val="C097F8"/>
      </a:accent5>
      <a:accent6>
        <a:srgbClr val="FF9413"/>
      </a:accent6>
      <a:hlink>
        <a:srgbClr val="467886"/>
      </a:hlink>
      <a:folHlink>
        <a:srgbClr val="96607D"/>
      </a:folHlink>
    </a:clrScheme>
    <a:fontScheme name="Custom 2">
      <a:majorFont>
        <a:latin typeface="Kanit"/>
        <a:ea typeface=""/>
        <a:cs typeface="Kanit"/>
      </a:majorFont>
      <a:minorFont>
        <a:latin typeface="Kanit"/>
        <a:ea typeface=""/>
        <a:cs typeface="Kani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78504181_Win32_SL_V11" id="{D9600F65-346D-4C25-A611-673E5C44A142}" vid="{299F2556-E258-444F-A1E6-FA759CE228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85E733-8340-4FDD-A6FC-B22F1B75E4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3165DE6-2DCE-44FC-94B7-A499559DBF8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67FFD73E-D96B-4428-99CD-717A4897D3B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7537</TotalTime>
  <Words>4332</Words>
  <Application>Microsoft Office PowerPoint</Application>
  <PresentationFormat>Widescreen</PresentationFormat>
  <Paragraphs>618</Paragraphs>
  <Slides>75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4" baseType="lpstr">
      <vt:lpstr>TH Sarabun New</vt:lpstr>
      <vt:lpstr>Avenir Next LT Pro</vt:lpstr>
      <vt:lpstr>Sriracha</vt:lpstr>
      <vt:lpstr>Aptos</vt:lpstr>
      <vt:lpstr>Wingdings</vt:lpstr>
      <vt:lpstr>Arial</vt:lpstr>
      <vt:lpstr>Calibri</vt:lpstr>
      <vt:lpstr>Kanit</vt:lpstr>
      <vt:lpstr>Custom</vt:lpstr>
      <vt:lpstr>Module 1  สมองกับพัฒนาการ ด้านสติปัญญา</vt:lpstr>
      <vt:lpstr>หัวข้อ</vt:lpstr>
      <vt:lpstr>1. ระบบประสาท </vt:lpstr>
      <vt:lpstr>ระบบประสาท</vt:lpstr>
      <vt:lpstr>ขนาดขอวสมอง</vt:lpstr>
      <vt:lpstr>ขนาดขอวสมอง</vt:lpstr>
      <vt:lpstr>ระบบประสาท</vt:lpstr>
      <vt:lpstr>องค์ประกอบของระบบประสาท</vt:lpstr>
      <vt:lpstr>ระบบประสาทส่วนกลาง</vt:lpstr>
      <vt:lpstr>ระบบประสาทส่วนปลาย</vt:lpstr>
      <vt:lpstr>เส้นประสาทสมอง 12 คู่</vt:lpstr>
      <vt:lpstr>เส้นประสาทไขสันหลัง </vt:lpstr>
      <vt:lpstr>PowerPoint Presentation</vt:lpstr>
      <vt:lpstr>ระบบประสาทอัตโนมัติ</vt:lpstr>
      <vt:lpstr>ระบบประสาทอัตโนมัติ</vt:lpstr>
      <vt:lpstr>สรุป</vt:lpstr>
      <vt:lpstr>Quiz 1.1</vt:lpstr>
      <vt:lpstr>Quiz 1.2</vt:lpstr>
      <vt:lpstr> 2. โครงสร้างและส่วนต่างๆ ของสมอง  </vt:lpstr>
      <vt:lpstr>ระบบประสาท</vt:lpstr>
      <vt:lpstr>พัฒนาการของสมองเด็กในครรภ์</vt:lpstr>
      <vt:lpstr>หน้าที่ของสมองส่วนท้าย</vt:lpstr>
      <vt:lpstr>หน้าที่ของสมองส่วนกลาง</vt:lpstr>
      <vt:lpstr>หน้าที่ของสมองส่วนหน้า</vt:lpstr>
      <vt:lpstr>ระบบประสาท</vt:lpstr>
      <vt:lpstr>PowerPoint Presentation</vt:lpstr>
      <vt:lpstr> 3. หน้าที่ของส่วนต่างๆ ของสมอง  </vt:lpstr>
      <vt:lpstr>โครงสร้างและส่วนต่างๆ ของสมอง </vt:lpstr>
      <vt:lpstr>โครงสร้างและส่วนต่างๆ ของสมอง </vt:lpstr>
      <vt:lpstr>สมองใหญ่ (cerebrum)</vt:lpstr>
      <vt:lpstr>สมองใหญ่ (cerebrum)</vt:lpstr>
      <vt:lpstr>สมองใหญ่ (cerebrum)</vt:lpstr>
      <vt:lpstr>ส่วนประกอบของสมองใหญ่</vt:lpstr>
      <vt:lpstr>ส่วนประกอบของสมองส่วนหน้า</vt:lpstr>
      <vt:lpstr>ส่วนอื่นๆ ของสมองส่วนหน้า</vt:lpstr>
      <vt:lpstr>ส่วนอื่นๆ ของสมองส่วนหน้า</vt:lpstr>
      <vt:lpstr>ส่วนอื่นๆ ของสมองส่วนหน้า</vt:lpstr>
      <vt:lpstr>สรุป (1)</vt:lpstr>
      <vt:lpstr>สรุป (2)</vt:lpstr>
      <vt:lpstr>Quiz 2.1</vt:lpstr>
      <vt:lpstr>Quiz 2.2</vt:lpstr>
      <vt:lpstr> 4. การสื่อสารและเชื่อมโยงของเซลล์ประสาท  </vt:lpstr>
      <vt:lpstr>เซลล์ประสาท</vt:lpstr>
      <vt:lpstr>ส่วนประกอบของเซลล์ประสาท</vt:lpstr>
      <vt:lpstr>การสื่อสารระหว่างเซลล์ประสาท</vt:lpstr>
      <vt:lpstr>PowerPoint Presentation</vt:lpstr>
      <vt:lpstr>PowerPoint Presentation</vt:lpstr>
      <vt:lpstr>โครงสร้างสมองประกอบด้วย</vt:lpstr>
      <vt:lpstr>พัฒนาการของโครงสร้างสมอง</vt:lpstr>
      <vt:lpstr>ชวนคิด: อิทธิพลของสภาพแวดล้อมและประสบการณ์</vt:lpstr>
      <vt:lpstr>Quiz 3.1 </vt:lpstr>
      <vt:lpstr>Quiz 3.2 </vt:lpstr>
      <vt:lpstr> 5. ความยืดหยุ่นของประสาทและพัฒนาการด้านสติปัญญา </vt:lpstr>
      <vt:lpstr>   5. ความยืดหยุ่นของประสาทและพัฒนาการด้านสติปัญญา </vt:lpstr>
      <vt:lpstr>ทบทวน</vt:lpstr>
      <vt:lpstr>การเปลี่ยนแปลงของจุดประสานประสาท ของเครือข่ายเซลล์สมอง</vt:lpstr>
      <vt:lpstr>ความยืดหยุ่นของระบบประสาท</vt:lpstr>
      <vt:lpstr>ประเภทของความยืดหยุ่นของระบบประสาท</vt:lpstr>
      <vt:lpstr>   5. ความยืดหยุ่นของประสาทและพัฒนาการด้านสติปัญญา </vt:lpstr>
      <vt:lpstr>ความยืดหยุ่นของระบบประสาท กับ ประสบการณ์ </vt:lpstr>
      <vt:lpstr>ความยืดหยุ่นของระบบประสาทตามประสบการณ์พัฒนาการตามวัย </vt:lpstr>
      <vt:lpstr>ความยืดหยุ่นของระบบประสาทที่ขึ้นอยู่กับประสบการณ์ที่พบ</vt:lpstr>
      <vt:lpstr>ความยืดหยุ่นของระบบประสาทที่ไม่ขึ้นอยู่กับประสบการณ์ที่พบ</vt:lpstr>
      <vt:lpstr>PowerPoint Presentation</vt:lpstr>
      <vt:lpstr>PowerPoint Presentation</vt:lpstr>
      <vt:lpstr>   5. ความยืดหยุ่นของประสาทและพัฒนาการด้านสติปัญญา </vt:lpstr>
      <vt:lpstr>สภาพพลาสติก</vt:lpstr>
      <vt:lpstr>สภาพพลาสติก</vt:lpstr>
      <vt:lpstr>สภาพพลาสติกของสมองต้องการ</vt:lpstr>
      <vt:lpstr>การแปลเป็นภาษาไทย</vt:lpstr>
      <vt:lpstr>ตัวอย่างพัฒนาการด้านภาษา</vt:lpstr>
      <vt:lpstr>การเรียนรู้ของลูกในท้อง</vt:lpstr>
      <vt:lpstr>Quiz 4.1</vt:lpstr>
      <vt:lpstr>Quiz 4.2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presentation</dc:title>
  <dc:creator>Vilas</dc:creator>
  <cp:lastModifiedBy>Vilas Wuwongse</cp:lastModifiedBy>
  <cp:revision>25</cp:revision>
  <dcterms:created xsi:type="dcterms:W3CDTF">2024-01-11T14:50:00Z</dcterms:created>
  <dcterms:modified xsi:type="dcterms:W3CDTF">2025-05-03T10:14:53Z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