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64" d="100"/>
          <a:sy n="64" d="100"/>
        </p:scale>
        <p:origin x="477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712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amma.app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gamma.app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gamma.app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  <p:txBody>
          <a:bodyPr/>
          <a:lstStyle/>
          <a:p>
            <a:endParaRPr lang="th-TH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884801"/>
          </a:xfrm>
          <a:prstGeom prst="rect">
            <a:avLst/>
          </a:prstGeom>
          <a:solidFill>
            <a:srgbClr val="100C35"/>
          </a:solidFill>
          <a:ln/>
        </p:spPr>
        <p:txBody>
          <a:bodyPr/>
          <a:lstStyle/>
          <a:p>
            <a:endParaRPr lang="th-TH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884801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7910" y="3150751"/>
            <a:ext cx="3878580" cy="258318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982504" y="772001"/>
            <a:ext cx="7178993" cy="34182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8972"/>
              </a:lnSpc>
              <a:buNone/>
            </a:pPr>
            <a:r>
              <a:rPr lang="en-US" sz="7178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การเรียนรู้ทางอารมณ์และสังคมของเด็กปฐมวัย</a:t>
            </a:r>
            <a:endParaRPr lang="en-US" sz="7178" dirty="0"/>
          </a:p>
        </p:txBody>
      </p:sp>
      <p:sp>
        <p:nvSpPr>
          <p:cNvPr id="7" name="Text 3"/>
          <p:cNvSpPr/>
          <p:nvPr/>
        </p:nvSpPr>
        <p:spPr>
          <a:xfrm>
            <a:off x="982504" y="4611291"/>
            <a:ext cx="7178993" cy="26946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537"/>
              </a:lnSpc>
              <a:buNone/>
            </a:pPr>
            <a:r>
              <a:rPr lang="en-US" sz="2211" dirty="0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การเรียนรู้ทางอารมณ์และสังคมเป็นกระบวนการสําคัญในการพัฒนาเด็กปฐมวัย โดยมุ่งเน้นการส่งเสริมให้เด็กมีความตระหนักรู้ในตนเอง สามารถจัดการและควบคุมอารมณ์ของตนได้ มีทักษะการสื่อสารและความสัมพันธ์ที่ดีกับผู้อื่น รวมถึงการตัดสินใจอย่างรับผิดชอบ ทั้งนี้เพื่อให้เด็กมีพัฒนาการทางอารมณ์และสังคมที่เหมาะสมและสามารถปรับตัวเข้ากับสังคมได้อย่างมีความสุข</a:t>
            </a:r>
            <a:endParaRPr lang="en-US" sz="2211" dirty="0"/>
          </a:p>
        </p:txBody>
      </p:sp>
      <p:sp>
        <p:nvSpPr>
          <p:cNvPr id="8" name="Shape 4"/>
          <p:cNvSpPr/>
          <p:nvPr/>
        </p:nvSpPr>
        <p:spPr>
          <a:xfrm>
            <a:off x="982504" y="7642622"/>
            <a:ext cx="449104" cy="449104"/>
          </a:xfrm>
          <a:prstGeom prst="roundRect">
            <a:avLst>
              <a:gd name="adj" fmla="val 20358504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th-TH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24" y="7650242"/>
            <a:ext cx="433864" cy="43386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571863" y="7621667"/>
            <a:ext cx="2491978" cy="4911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869"/>
              </a:lnSpc>
              <a:buNone/>
            </a:pPr>
            <a:r>
              <a:rPr lang="en-US" sz="2763" b="1" dirty="0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by วีณา ประชากูล</a:t>
            </a:r>
            <a:endParaRPr lang="en-US" sz="2763" dirty="0"/>
          </a:p>
        </p:txBody>
      </p:sp>
      <p:pic>
        <p:nvPicPr>
          <p:cNvPr id="11" name="Image 3" descr="preencoded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  <p:txBody>
          <a:bodyPr/>
          <a:lstStyle/>
          <a:p>
            <a:endParaRPr lang="th-TH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9635490"/>
          </a:xfrm>
          <a:prstGeom prst="rect">
            <a:avLst/>
          </a:prstGeom>
          <a:solidFill>
            <a:srgbClr val="100C35"/>
          </a:solidFill>
          <a:ln/>
        </p:spPr>
        <p:txBody>
          <a:bodyPr/>
          <a:lstStyle/>
          <a:p>
            <a:endParaRPr lang="th-TH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963549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77" y="3225998"/>
            <a:ext cx="4784527" cy="318349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68904" y="772001"/>
            <a:ext cx="7003971" cy="8256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02"/>
              </a:lnSpc>
              <a:buNone/>
            </a:pPr>
            <a:r>
              <a:rPr lang="en-US" sz="5201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ความรู้ความเข้าใจในตนเอง</a:t>
            </a:r>
            <a:endParaRPr lang="en-US" sz="5201" dirty="0"/>
          </a:p>
        </p:txBody>
      </p:sp>
      <p:sp>
        <p:nvSpPr>
          <p:cNvPr id="7" name="Shape 3"/>
          <p:cNvSpPr/>
          <p:nvPr/>
        </p:nvSpPr>
        <p:spPr>
          <a:xfrm>
            <a:off x="6468904" y="2334458"/>
            <a:ext cx="631627" cy="631627"/>
          </a:xfrm>
          <a:prstGeom prst="roundRect">
            <a:avLst>
              <a:gd name="adj" fmla="val 6667"/>
            </a:avLst>
          </a:prstGeom>
          <a:solidFill>
            <a:srgbClr val="2F2B54"/>
          </a:solidFill>
          <a:ln/>
        </p:spPr>
        <p:txBody>
          <a:bodyPr/>
          <a:lstStyle/>
          <a:p>
            <a:endParaRPr lang="th-TH"/>
          </a:p>
        </p:txBody>
      </p:sp>
      <p:sp>
        <p:nvSpPr>
          <p:cNvPr id="8" name="Text 4"/>
          <p:cNvSpPr/>
          <p:nvPr/>
        </p:nvSpPr>
        <p:spPr>
          <a:xfrm>
            <a:off x="6721435" y="2452092"/>
            <a:ext cx="126444" cy="3963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21"/>
              </a:lnSpc>
              <a:buNone/>
            </a:pPr>
            <a:r>
              <a:rPr lang="en-US" sz="3121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</a:t>
            </a:r>
            <a:endParaRPr lang="en-US" sz="3121" dirty="0"/>
          </a:p>
        </p:txBody>
      </p:sp>
      <p:sp>
        <p:nvSpPr>
          <p:cNvPr id="9" name="Text 5"/>
          <p:cNvSpPr/>
          <p:nvPr/>
        </p:nvSpPr>
        <p:spPr>
          <a:xfrm>
            <a:off x="7381161" y="2334458"/>
            <a:ext cx="3469005" cy="4127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51"/>
              </a:lnSpc>
              <a:buNone/>
            </a:pPr>
            <a:r>
              <a:rPr lang="en-US" sz="2601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การระบุอารมณ์ของตนเอง</a:t>
            </a:r>
            <a:endParaRPr lang="en-US" sz="2601" dirty="0"/>
          </a:p>
        </p:txBody>
      </p:sp>
      <p:sp>
        <p:nvSpPr>
          <p:cNvPr id="10" name="Text 6"/>
          <p:cNvSpPr/>
          <p:nvPr/>
        </p:nvSpPr>
        <p:spPr>
          <a:xfrm>
            <a:off x="7381161" y="2915603"/>
            <a:ext cx="6266736" cy="13473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537"/>
              </a:lnSpc>
              <a:buNone/>
            </a:pPr>
            <a:r>
              <a:rPr lang="en-US" sz="2211" dirty="0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เด็กปฐมวัยจะสามารถบอกความรู้สึกของตนเองต่อสถานการณ์ต่างๆ ได้อย่างเหมาะสม เช่น สามารถบอกว่ารู้สึกดีใจ เสียใจ หรือกลัว</a:t>
            </a:r>
            <a:endParaRPr lang="en-US" sz="2211" dirty="0"/>
          </a:p>
        </p:txBody>
      </p:sp>
      <p:sp>
        <p:nvSpPr>
          <p:cNvPr id="11" name="Shape 7"/>
          <p:cNvSpPr/>
          <p:nvPr/>
        </p:nvSpPr>
        <p:spPr>
          <a:xfrm>
            <a:off x="6468904" y="4859298"/>
            <a:ext cx="631627" cy="631627"/>
          </a:xfrm>
          <a:prstGeom prst="roundRect">
            <a:avLst>
              <a:gd name="adj" fmla="val 6667"/>
            </a:avLst>
          </a:prstGeom>
          <a:solidFill>
            <a:srgbClr val="2F2B54"/>
          </a:solidFill>
          <a:ln/>
        </p:spPr>
        <p:txBody>
          <a:bodyPr/>
          <a:lstStyle/>
          <a:p>
            <a:endParaRPr lang="th-TH"/>
          </a:p>
        </p:txBody>
      </p:sp>
      <p:sp>
        <p:nvSpPr>
          <p:cNvPr id="12" name="Text 8"/>
          <p:cNvSpPr/>
          <p:nvPr/>
        </p:nvSpPr>
        <p:spPr>
          <a:xfrm>
            <a:off x="6683812" y="4976932"/>
            <a:ext cx="201692" cy="3963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21"/>
              </a:lnSpc>
              <a:buNone/>
            </a:pPr>
            <a:r>
              <a:rPr lang="en-US" sz="3121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2</a:t>
            </a:r>
            <a:endParaRPr lang="en-US" sz="3121" dirty="0"/>
          </a:p>
        </p:txBody>
      </p:sp>
      <p:sp>
        <p:nvSpPr>
          <p:cNvPr id="13" name="Text 9"/>
          <p:cNvSpPr/>
          <p:nvPr/>
        </p:nvSpPr>
        <p:spPr>
          <a:xfrm>
            <a:off x="7381161" y="4859298"/>
            <a:ext cx="4727257" cy="4127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51"/>
              </a:lnSpc>
              <a:buNone/>
            </a:pPr>
            <a:r>
              <a:rPr lang="en-US" sz="2601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การรับรู้เกี่ยวกับตนเองอย่างถูกต้อง</a:t>
            </a:r>
            <a:endParaRPr lang="en-US" sz="2601" dirty="0"/>
          </a:p>
        </p:txBody>
      </p:sp>
      <p:sp>
        <p:nvSpPr>
          <p:cNvPr id="14" name="Text 10"/>
          <p:cNvSpPr/>
          <p:nvPr/>
        </p:nvSpPr>
        <p:spPr>
          <a:xfrm>
            <a:off x="7381161" y="5440442"/>
            <a:ext cx="6266736" cy="13473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537"/>
              </a:lnSpc>
              <a:buNone/>
            </a:pPr>
            <a:r>
              <a:rPr lang="en-US" sz="2211" dirty="0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เด็กสามารถบอกได้ว่าตนเองชอบหรือไม่ชอบอะไร และสามารถบรรยายลักษณะทางกายภาพของตนเองได้อย่างถูกต้อง</a:t>
            </a:r>
            <a:endParaRPr lang="en-US" sz="2211" dirty="0"/>
          </a:p>
        </p:txBody>
      </p:sp>
      <p:sp>
        <p:nvSpPr>
          <p:cNvPr id="15" name="Shape 11"/>
          <p:cNvSpPr/>
          <p:nvPr/>
        </p:nvSpPr>
        <p:spPr>
          <a:xfrm>
            <a:off x="6468904" y="7384137"/>
            <a:ext cx="631627" cy="631627"/>
          </a:xfrm>
          <a:prstGeom prst="roundRect">
            <a:avLst>
              <a:gd name="adj" fmla="val 6667"/>
            </a:avLst>
          </a:prstGeom>
          <a:solidFill>
            <a:srgbClr val="2F2B54"/>
          </a:solidFill>
          <a:ln/>
        </p:spPr>
        <p:txBody>
          <a:bodyPr/>
          <a:lstStyle/>
          <a:p>
            <a:endParaRPr lang="th-TH"/>
          </a:p>
        </p:txBody>
      </p:sp>
      <p:sp>
        <p:nvSpPr>
          <p:cNvPr id="16" name="Text 12"/>
          <p:cNvSpPr/>
          <p:nvPr/>
        </p:nvSpPr>
        <p:spPr>
          <a:xfrm>
            <a:off x="6681787" y="7501771"/>
            <a:ext cx="205740" cy="3963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21"/>
              </a:lnSpc>
              <a:buNone/>
            </a:pPr>
            <a:r>
              <a:rPr lang="en-US" sz="3121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3</a:t>
            </a:r>
            <a:endParaRPr lang="en-US" sz="3121" dirty="0"/>
          </a:p>
        </p:txBody>
      </p:sp>
      <p:sp>
        <p:nvSpPr>
          <p:cNvPr id="17" name="Text 13"/>
          <p:cNvSpPr/>
          <p:nvPr/>
        </p:nvSpPr>
        <p:spPr>
          <a:xfrm>
            <a:off x="7381161" y="7384137"/>
            <a:ext cx="3302794" cy="4127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51"/>
              </a:lnSpc>
              <a:buNone/>
            </a:pPr>
            <a:r>
              <a:rPr lang="en-US" sz="2601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ความมั่นใจในตนเอง</a:t>
            </a:r>
            <a:endParaRPr lang="en-US" sz="2601" dirty="0"/>
          </a:p>
        </p:txBody>
      </p:sp>
      <p:sp>
        <p:nvSpPr>
          <p:cNvPr id="18" name="Text 14"/>
          <p:cNvSpPr/>
          <p:nvPr/>
        </p:nvSpPr>
        <p:spPr>
          <a:xfrm>
            <a:off x="7381161" y="7965281"/>
            <a:ext cx="6266736" cy="8982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537"/>
              </a:lnSpc>
              <a:buNone/>
            </a:pPr>
            <a:r>
              <a:rPr lang="en-US" sz="2211" dirty="0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เด็กจะแสดงออกถึงความเชื่อมั่นในความสามารถของตนเอง และกล้าลองทําสิ่งใหม่ๆ ที่ท้าทาย</a:t>
            </a:r>
            <a:endParaRPr lang="en-US" sz="2211" dirty="0"/>
          </a:p>
        </p:txBody>
      </p:sp>
      <p:pic>
        <p:nvPicPr>
          <p:cNvPr id="19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  <p:txBody>
          <a:bodyPr/>
          <a:lstStyle/>
          <a:p>
            <a:endParaRPr lang="th-TH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  <p:txBody>
          <a:bodyPr/>
          <a:lstStyle/>
          <a:p>
            <a:endParaRPr lang="th-TH"/>
          </a:p>
        </p:txBody>
      </p:sp>
      <p:sp>
        <p:nvSpPr>
          <p:cNvPr id="4" name="Text 2"/>
          <p:cNvSpPr/>
          <p:nvPr/>
        </p:nvSpPr>
        <p:spPr>
          <a:xfrm>
            <a:off x="982504" y="2204442"/>
            <a:ext cx="7552849" cy="8256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02"/>
              </a:lnSpc>
              <a:buNone/>
            </a:pPr>
            <a:r>
              <a:rPr lang="en-US" sz="5201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การควบคุมและจัดการตนเอง</a:t>
            </a:r>
            <a:endParaRPr lang="en-US" sz="5201" dirty="0"/>
          </a:p>
        </p:txBody>
      </p:sp>
      <p:sp>
        <p:nvSpPr>
          <p:cNvPr id="5" name="Text 3"/>
          <p:cNvSpPr/>
          <p:nvPr/>
        </p:nvSpPr>
        <p:spPr>
          <a:xfrm>
            <a:off x="982504" y="3731776"/>
            <a:ext cx="3302794" cy="4127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51"/>
              </a:lnSpc>
              <a:buNone/>
            </a:pPr>
            <a:r>
              <a:rPr lang="en-US" sz="2601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การควบคุมอารมณ์</a:t>
            </a:r>
            <a:endParaRPr lang="en-US" sz="2601" dirty="0"/>
          </a:p>
        </p:txBody>
      </p:sp>
      <p:sp>
        <p:nvSpPr>
          <p:cNvPr id="6" name="Text 4"/>
          <p:cNvSpPr/>
          <p:nvPr/>
        </p:nvSpPr>
        <p:spPr>
          <a:xfrm>
            <a:off x="982504" y="4425196"/>
            <a:ext cx="3764756" cy="13473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537"/>
              </a:lnSpc>
              <a:buNone/>
            </a:pPr>
            <a:r>
              <a:rPr lang="en-US" sz="2211" dirty="0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เด็กสามารถควบคุมอารมณ์ไม่พอใจเมื่อทำกิจกรรมที่ยาก และปฏิบัติตนสงบเมื่อได้รับการแนะนำ</a:t>
            </a:r>
            <a:endParaRPr lang="en-US" sz="2211" dirty="0"/>
          </a:p>
        </p:txBody>
      </p:sp>
      <p:sp>
        <p:nvSpPr>
          <p:cNvPr id="7" name="Text 5"/>
          <p:cNvSpPr/>
          <p:nvPr/>
        </p:nvSpPr>
        <p:spPr>
          <a:xfrm>
            <a:off x="5439728" y="3731776"/>
            <a:ext cx="3302794" cy="4127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51"/>
              </a:lnSpc>
              <a:buNone/>
            </a:pPr>
            <a:r>
              <a:rPr lang="en-US" sz="2601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วินัยในตนเอง</a:t>
            </a:r>
            <a:endParaRPr lang="en-US" sz="2601" dirty="0"/>
          </a:p>
        </p:txBody>
      </p:sp>
      <p:sp>
        <p:nvSpPr>
          <p:cNvPr id="8" name="Text 6"/>
          <p:cNvSpPr/>
          <p:nvPr/>
        </p:nvSpPr>
        <p:spPr>
          <a:xfrm>
            <a:off x="5439728" y="4425196"/>
            <a:ext cx="3764756" cy="13473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537"/>
              </a:lnSpc>
              <a:buNone/>
            </a:pPr>
            <a:r>
              <a:rPr lang="en-US" sz="2211" dirty="0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เด็กสามารถปฏิบัติกิจวัตรประจำวันของตนเอง และปฏิบัติตามกฎระเบียบของสังคมอย่างง่ายๆ ได้</a:t>
            </a:r>
            <a:endParaRPr lang="en-US" sz="2211" dirty="0"/>
          </a:p>
        </p:txBody>
      </p:sp>
      <p:sp>
        <p:nvSpPr>
          <p:cNvPr id="9" name="Text 7"/>
          <p:cNvSpPr/>
          <p:nvPr/>
        </p:nvSpPr>
        <p:spPr>
          <a:xfrm>
            <a:off x="9896951" y="3731776"/>
            <a:ext cx="3302794" cy="4127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51"/>
              </a:lnSpc>
              <a:buNone/>
            </a:pPr>
            <a:r>
              <a:rPr lang="en-US" sz="2601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การจัดการความเครียด</a:t>
            </a:r>
            <a:endParaRPr lang="en-US" sz="2601" dirty="0"/>
          </a:p>
        </p:txBody>
      </p:sp>
      <p:sp>
        <p:nvSpPr>
          <p:cNvPr id="10" name="Text 8"/>
          <p:cNvSpPr/>
          <p:nvPr/>
        </p:nvSpPr>
        <p:spPr>
          <a:xfrm>
            <a:off x="9896951" y="4425196"/>
            <a:ext cx="3764756" cy="13473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537"/>
              </a:lnSpc>
              <a:buNone/>
            </a:pPr>
            <a:r>
              <a:rPr lang="en-US" sz="2211" dirty="0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เด็กสามารถจัดการกับความเครียดที่เกิดขึ้นจากกิจกรรมต่างๆ ได้ด้วยตนเอง</a:t>
            </a:r>
            <a:endParaRPr lang="en-US" sz="2211" dirty="0"/>
          </a:p>
        </p:txBody>
      </p:sp>
      <p:pic>
        <p:nvPicPr>
          <p:cNvPr id="11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  <p:txBody>
          <a:bodyPr/>
          <a:lstStyle/>
          <a:p>
            <a:endParaRPr lang="th-TH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10299502"/>
          </a:xfrm>
          <a:prstGeom prst="rect">
            <a:avLst/>
          </a:prstGeom>
          <a:solidFill>
            <a:srgbClr val="100C35"/>
          </a:solidFill>
          <a:ln/>
        </p:spPr>
        <p:txBody>
          <a:bodyPr/>
          <a:lstStyle/>
          <a:p>
            <a:endParaRPr lang="th-TH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10299502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4877" y="2757368"/>
            <a:ext cx="4784646" cy="478464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982504" y="772001"/>
            <a:ext cx="7178993" cy="16513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02"/>
              </a:lnSpc>
              <a:buNone/>
            </a:pPr>
            <a:r>
              <a:rPr lang="en-US" sz="5201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การเข้าใจและเห็นอกเห็นใจผู้อื่น</a:t>
            </a:r>
            <a:endParaRPr lang="en-US" sz="5201" dirty="0"/>
          </a:p>
        </p:txBody>
      </p:sp>
      <p:sp>
        <p:nvSpPr>
          <p:cNvPr id="7" name="Shape 3"/>
          <p:cNvSpPr/>
          <p:nvPr/>
        </p:nvSpPr>
        <p:spPr>
          <a:xfrm>
            <a:off x="982504" y="2844403"/>
            <a:ext cx="7178993" cy="2040612"/>
          </a:xfrm>
          <a:prstGeom prst="roundRect">
            <a:avLst>
              <a:gd name="adj" fmla="val 2064"/>
            </a:avLst>
          </a:prstGeom>
          <a:solidFill>
            <a:srgbClr val="2F2B54"/>
          </a:solidFill>
          <a:ln/>
        </p:spPr>
        <p:txBody>
          <a:bodyPr/>
          <a:lstStyle/>
          <a:p>
            <a:endParaRPr lang="th-TH"/>
          </a:p>
        </p:txBody>
      </p:sp>
      <p:sp>
        <p:nvSpPr>
          <p:cNvPr id="8" name="Text 4"/>
          <p:cNvSpPr/>
          <p:nvPr/>
        </p:nvSpPr>
        <p:spPr>
          <a:xfrm>
            <a:off x="1263134" y="3125033"/>
            <a:ext cx="3302794" cy="4127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51"/>
              </a:lnSpc>
              <a:buNone/>
            </a:pPr>
            <a:r>
              <a:rPr lang="en-US" sz="2601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การรับรู้มุมมองผู้อื่น</a:t>
            </a:r>
            <a:endParaRPr lang="en-US" sz="2601" dirty="0"/>
          </a:p>
        </p:txBody>
      </p:sp>
      <p:sp>
        <p:nvSpPr>
          <p:cNvPr id="9" name="Text 5"/>
          <p:cNvSpPr/>
          <p:nvPr/>
        </p:nvSpPr>
        <p:spPr>
          <a:xfrm>
            <a:off x="1263134" y="3706178"/>
            <a:ext cx="6617732" cy="8982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537"/>
              </a:lnSpc>
              <a:buNone/>
            </a:pPr>
            <a:r>
              <a:rPr lang="en-US" sz="2211" dirty="0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เด็กสามารถคาดคะเนได้ว่าพฤติกรรมของตนส่งผลต่อความคิดและความรู้สึกของผู้อื่นอย่างไร</a:t>
            </a:r>
            <a:endParaRPr lang="en-US" sz="2211" dirty="0"/>
          </a:p>
        </p:txBody>
      </p:sp>
      <p:sp>
        <p:nvSpPr>
          <p:cNvPr id="10" name="Shape 6"/>
          <p:cNvSpPr/>
          <p:nvPr/>
        </p:nvSpPr>
        <p:spPr>
          <a:xfrm>
            <a:off x="982504" y="5165646"/>
            <a:ext cx="7178993" cy="2040612"/>
          </a:xfrm>
          <a:prstGeom prst="roundRect">
            <a:avLst>
              <a:gd name="adj" fmla="val 2064"/>
            </a:avLst>
          </a:prstGeom>
          <a:solidFill>
            <a:srgbClr val="2F2B54"/>
          </a:solidFill>
          <a:ln/>
        </p:spPr>
        <p:txBody>
          <a:bodyPr/>
          <a:lstStyle/>
          <a:p>
            <a:endParaRPr lang="th-TH"/>
          </a:p>
        </p:txBody>
      </p:sp>
      <p:sp>
        <p:nvSpPr>
          <p:cNvPr id="11" name="Text 7"/>
          <p:cNvSpPr/>
          <p:nvPr/>
        </p:nvSpPr>
        <p:spPr>
          <a:xfrm>
            <a:off x="1263134" y="5446276"/>
            <a:ext cx="3302794" cy="4127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51"/>
              </a:lnSpc>
              <a:buNone/>
            </a:pPr>
            <a:r>
              <a:rPr lang="en-US" sz="2601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การเห็นอกเห็นใจ</a:t>
            </a:r>
            <a:endParaRPr lang="en-US" sz="2601" dirty="0"/>
          </a:p>
        </p:txBody>
      </p:sp>
      <p:sp>
        <p:nvSpPr>
          <p:cNvPr id="12" name="Text 8"/>
          <p:cNvSpPr/>
          <p:nvPr/>
        </p:nvSpPr>
        <p:spPr>
          <a:xfrm>
            <a:off x="1263134" y="6027420"/>
            <a:ext cx="6617732" cy="8982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537"/>
              </a:lnSpc>
              <a:buNone/>
            </a:pPr>
            <a:r>
              <a:rPr lang="en-US" sz="2211" dirty="0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เด็กสามารถแสดงความสนใจและความใส่ใจต่อผู้อื่น รวมทั้งให้กำลังใจเมื่อเห็นผู้อื่นเจ็บปวดหรือทุกข์ใจ</a:t>
            </a:r>
            <a:endParaRPr lang="en-US" sz="2211" dirty="0"/>
          </a:p>
        </p:txBody>
      </p:sp>
      <p:sp>
        <p:nvSpPr>
          <p:cNvPr id="13" name="Shape 9"/>
          <p:cNvSpPr/>
          <p:nvPr/>
        </p:nvSpPr>
        <p:spPr>
          <a:xfrm>
            <a:off x="982504" y="7486888"/>
            <a:ext cx="7178993" cy="2040612"/>
          </a:xfrm>
          <a:prstGeom prst="roundRect">
            <a:avLst>
              <a:gd name="adj" fmla="val 2064"/>
            </a:avLst>
          </a:prstGeom>
          <a:solidFill>
            <a:srgbClr val="2F2B54"/>
          </a:solidFill>
          <a:ln/>
        </p:spPr>
        <p:txBody>
          <a:bodyPr/>
          <a:lstStyle/>
          <a:p>
            <a:endParaRPr lang="th-TH"/>
          </a:p>
        </p:txBody>
      </p:sp>
      <p:sp>
        <p:nvSpPr>
          <p:cNvPr id="14" name="Text 10"/>
          <p:cNvSpPr/>
          <p:nvPr/>
        </p:nvSpPr>
        <p:spPr>
          <a:xfrm>
            <a:off x="1263134" y="7767518"/>
            <a:ext cx="3716298" cy="4127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51"/>
              </a:lnSpc>
              <a:buNone/>
            </a:pPr>
            <a:r>
              <a:rPr lang="en-US" sz="2601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ความเคารพในความแตกต่าง</a:t>
            </a:r>
            <a:endParaRPr lang="en-US" sz="2601" dirty="0"/>
          </a:p>
        </p:txBody>
      </p:sp>
      <p:sp>
        <p:nvSpPr>
          <p:cNvPr id="15" name="Text 11"/>
          <p:cNvSpPr/>
          <p:nvPr/>
        </p:nvSpPr>
        <p:spPr>
          <a:xfrm>
            <a:off x="1263134" y="8348663"/>
            <a:ext cx="6617732" cy="8982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537"/>
              </a:lnSpc>
              <a:buNone/>
            </a:pPr>
            <a:r>
              <a:rPr lang="en-US" sz="2211" dirty="0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เด็กสามารถยอมรับและเห็นคุณค่าในความหลากหลายของบุคคล ทั้งในด้านความเหมือนและความแตกต่าง</a:t>
            </a:r>
            <a:endParaRPr lang="en-US" sz="2211" dirty="0"/>
          </a:p>
        </p:txBody>
      </p:sp>
      <p:pic>
        <p:nvPicPr>
          <p:cNvPr id="16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  <p:txBody>
          <a:bodyPr/>
          <a:lstStyle/>
          <a:p>
            <a:endParaRPr lang="th-TH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10372011"/>
          </a:xfrm>
          <a:prstGeom prst="rect">
            <a:avLst/>
          </a:prstGeom>
          <a:solidFill>
            <a:srgbClr val="100C35"/>
          </a:solidFill>
          <a:ln/>
        </p:spPr>
        <p:txBody>
          <a:bodyPr/>
          <a:lstStyle/>
          <a:p>
            <a:endParaRPr lang="th-TH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10372011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300" y="4119205"/>
            <a:ext cx="2971800" cy="213360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982504" y="772001"/>
            <a:ext cx="7089934" cy="8256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02"/>
              </a:lnSpc>
              <a:buNone/>
            </a:pPr>
            <a:r>
              <a:rPr lang="en-US" sz="5201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ทักษะการสร้างสัมพันธภาพ</a:t>
            </a:r>
            <a:endParaRPr lang="en-US" sz="5201" dirty="0"/>
          </a:p>
        </p:txBody>
      </p:sp>
      <p:sp>
        <p:nvSpPr>
          <p:cNvPr id="7" name="Shape 3"/>
          <p:cNvSpPr/>
          <p:nvPr/>
        </p:nvSpPr>
        <p:spPr>
          <a:xfrm>
            <a:off x="1384459" y="2018705"/>
            <a:ext cx="38100" cy="7581305"/>
          </a:xfrm>
          <a:prstGeom prst="roundRect">
            <a:avLst>
              <a:gd name="adj" fmla="val 110529"/>
            </a:avLst>
          </a:prstGeom>
          <a:solidFill>
            <a:srgbClr val="48446D"/>
          </a:solidFill>
          <a:ln/>
        </p:spPr>
        <p:txBody>
          <a:bodyPr/>
          <a:lstStyle/>
          <a:p>
            <a:endParaRPr lang="th-TH"/>
          </a:p>
        </p:txBody>
      </p:sp>
      <p:sp>
        <p:nvSpPr>
          <p:cNvPr id="8" name="Shape 4"/>
          <p:cNvSpPr/>
          <p:nvPr/>
        </p:nvSpPr>
        <p:spPr>
          <a:xfrm>
            <a:off x="1681222" y="2631162"/>
            <a:ext cx="982504" cy="38100"/>
          </a:xfrm>
          <a:prstGeom prst="roundRect">
            <a:avLst>
              <a:gd name="adj" fmla="val 110529"/>
            </a:avLst>
          </a:prstGeom>
          <a:solidFill>
            <a:srgbClr val="48446D"/>
          </a:solidFill>
          <a:ln/>
        </p:spPr>
        <p:txBody>
          <a:bodyPr/>
          <a:lstStyle/>
          <a:p>
            <a:endParaRPr lang="th-TH"/>
          </a:p>
        </p:txBody>
      </p:sp>
      <p:sp>
        <p:nvSpPr>
          <p:cNvPr id="9" name="Shape 5"/>
          <p:cNvSpPr/>
          <p:nvPr/>
        </p:nvSpPr>
        <p:spPr>
          <a:xfrm>
            <a:off x="1087695" y="2334458"/>
            <a:ext cx="631627" cy="631627"/>
          </a:xfrm>
          <a:prstGeom prst="roundRect">
            <a:avLst>
              <a:gd name="adj" fmla="val 6667"/>
            </a:avLst>
          </a:prstGeom>
          <a:solidFill>
            <a:srgbClr val="2F2B54"/>
          </a:solidFill>
          <a:ln/>
        </p:spPr>
        <p:txBody>
          <a:bodyPr/>
          <a:lstStyle/>
          <a:p>
            <a:endParaRPr lang="th-TH"/>
          </a:p>
        </p:txBody>
      </p:sp>
      <p:sp>
        <p:nvSpPr>
          <p:cNvPr id="10" name="Text 6"/>
          <p:cNvSpPr/>
          <p:nvPr/>
        </p:nvSpPr>
        <p:spPr>
          <a:xfrm>
            <a:off x="1340227" y="2452092"/>
            <a:ext cx="126444" cy="3963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21"/>
              </a:lnSpc>
              <a:buNone/>
            </a:pPr>
            <a:r>
              <a:rPr lang="en-US" sz="3121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</a:t>
            </a:r>
            <a:endParaRPr lang="en-US" sz="3121" dirty="0"/>
          </a:p>
        </p:txBody>
      </p:sp>
      <p:sp>
        <p:nvSpPr>
          <p:cNvPr id="11" name="Text 7"/>
          <p:cNvSpPr/>
          <p:nvPr/>
        </p:nvSpPr>
        <p:spPr>
          <a:xfrm>
            <a:off x="2947511" y="2299335"/>
            <a:ext cx="3302794" cy="4127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51"/>
              </a:lnSpc>
              <a:buNone/>
            </a:pPr>
            <a:r>
              <a:rPr lang="en-US" sz="2601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การสื่อสาร</a:t>
            </a:r>
            <a:endParaRPr lang="en-US" sz="2601" dirty="0"/>
          </a:p>
        </p:txBody>
      </p:sp>
      <p:sp>
        <p:nvSpPr>
          <p:cNvPr id="12" name="Text 8"/>
          <p:cNvSpPr/>
          <p:nvPr/>
        </p:nvSpPr>
        <p:spPr>
          <a:xfrm>
            <a:off x="2947511" y="2880479"/>
            <a:ext cx="5213985" cy="13473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537"/>
              </a:lnSpc>
              <a:buNone/>
            </a:pPr>
            <a:r>
              <a:rPr lang="en-US" sz="2211" dirty="0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เด็กสามารถพูดคุยอย่างเหมาะสม ใช้ภาษาและท่าทางที่เหมาะสมกับสถานการณ์ และถ่ายทอดข้อความได้อย่างถูกต้อง</a:t>
            </a:r>
            <a:endParaRPr lang="en-US" sz="2211" dirty="0"/>
          </a:p>
        </p:txBody>
      </p:sp>
      <p:sp>
        <p:nvSpPr>
          <p:cNvPr id="13" name="Shape 9"/>
          <p:cNvSpPr/>
          <p:nvPr/>
        </p:nvSpPr>
        <p:spPr>
          <a:xfrm>
            <a:off x="1681222" y="5401508"/>
            <a:ext cx="982504" cy="38100"/>
          </a:xfrm>
          <a:prstGeom prst="roundRect">
            <a:avLst>
              <a:gd name="adj" fmla="val 110529"/>
            </a:avLst>
          </a:prstGeom>
          <a:solidFill>
            <a:srgbClr val="48446D"/>
          </a:solidFill>
          <a:ln/>
        </p:spPr>
        <p:txBody>
          <a:bodyPr/>
          <a:lstStyle/>
          <a:p>
            <a:endParaRPr lang="th-TH"/>
          </a:p>
        </p:txBody>
      </p:sp>
      <p:sp>
        <p:nvSpPr>
          <p:cNvPr id="14" name="Shape 10"/>
          <p:cNvSpPr/>
          <p:nvPr/>
        </p:nvSpPr>
        <p:spPr>
          <a:xfrm>
            <a:off x="1087695" y="5104805"/>
            <a:ext cx="631627" cy="631627"/>
          </a:xfrm>
          <a:prstGeom prst="roundRect">
            <a:avLst>
              <a:gd name="adj" fmla="val 6667"/>
            </a:avLst>
          </a:prstGeom>
          <a:solidFill>
            <a:srgbClr val="2F2B54"/>
          </a:solidFill>
          <a:ln/>
        </p:spPr>
        <p:txBody>
          <a:bodyPr/>
          <a:lstStyle/>
          <a:p>
            <a:endParaRPr lang="th-TH"/>
          </a:p>
        </p:txBody>
      </p:sp>
      <p:sp>
        <p:nvSpPr>
          <p:cNvPr id="15" name="Text 11"/>
          <p:cNvSpPr/>
          <p:nvPr/>
        </p:nvSpPr>
        <p:spPr>
          <a:xfrm>
            <a:off x="1302603" y="5222438"/>
            <a:ext cx="201692" cy="3963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21"/>
              </a:lnSpc>
              <a:buNone/>
            </a:pPr>
            <a:r>
              <a:rPr lang="en-US" sz="3121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2</a:t>
            </a:r>
            <a:endParaRPr lang="en-US" sz="3121" dirty="0"/>
          </a:p>
        </p:txBody>
      </p:sp>
      <p:sp>
        <p:nvSpPr>
          <p:cNvPr id="16" name="Text 12"/>
          <p:cNvSpPr/>
          <p:nvPr/>
        </p:nvSpPr>
        <p:spPr>
          <a:xfrm>
            <a:off x="2947511" y="5069681"/>
            <a:ext cx="3302794" cy="4127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51"/>
              </a:lnSpc>
              <a:buNone/>
            </a:pPr>
            <a:r>
              <a:rPr lang="en-US" sz="2601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การสร้างสัมพันธภาพ</a:t>
            </a:r>
            <a:endParaRPr lang="en-US" sz="2601" dirty="0"/>
          </a:p>
        </p:txBody>
      </p:sp>
      <p:sp>
        <p:nvSpPr>
          <p:cNvPr id="17" name="Text 13"/>
          <p:cNvSpPr/>
          <p:nvPr/>
        </p:nvSpPr>
        <p:spPr>
          <a:xfrm>
            <a:off x="2947511" y="5650825"/>
            <a:ext cx="5213985" cy="8982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537"/>
              </a:lnSpc>
              <a:buNone/>
            </a:pPr>
            <a:r>
              <a:rPr lang="en-US" sz="2211" dirty="0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เด็กสามารถสร้างและรักษาความสัมพันธ์ที่ดีกับเพื่อนอย่างต่อเนื่อง</a:t>
            </a:r>
            <a:endParaRPr lang="en-US" sz="2211" dirty="0"/>
          </a:p>
        </p:txBody>
      </p:sp>
      <p:sp>
        <p:nvSpPr>
          <p:cNvPr id="18" name="Shape 14"/>
          <p:cNvSpPr/>
          <p:nvPr/>
        </p:nvSpPr>
        <p:spPr>
          <a:xfrm>
            <a:off x="1681222" y="7722751"/>
            <a:ext cx="982504" cy="38100"/>
          </a:xfrm>
          <a:prstGeom prst="roundRect">
            <a:avLst>
              <a:gd name="adj" fmla="val 110529"/>
            </a:avLst>
          </a:prstGeom>
          <a:solidFill>
            <a:srgbClr val="48446D"/>
          </a:solidFill>
          <a:ln/>
        </p:spPr>
        <p:txBody>
          <a:bodyPr/>
          <a:lstStyle/>
          <a:p>
            <a:endParaRPr lang="th-TH"/>
          </a:p>
        </p:txBody>
      </p:sp>
      <p:sp>
        <p:nvSpPr>
          <p:cNvPr id="19" name="Shape 15"/>
          <p:cNvSpPr/>
          <p:nvPr/>
        </p:nvSpPr>
        <p:spPr>
          <a:xfrm>
            <a:off x="1087695" y="7426047"/>
            <a:ext cx="631627" cy="631627"/>
          </a:xfrm>
          <a:prstGeom prst="roundRect">
            <a:avLst>
              <a:gd name="adj" fmla="val 6667"/>
            </a:avLst>
          </a:prstGeom>
          <a:solidFill>
            <a:srgbClr val="2F2B54"/>
          </a:solidFill>
          <a:ln/>
        </p:spPr>
        <p:txBody>
          <a:bodyPr/>
          <a:lstStyle/>
          <a:p>
            <a:endParaRPr lang="th-TH"/>
          </a:p>
        </p:txBody>
      </p:sp>
      <p:sp>
        <p:nvSpPr>
          <p:cNvPr id="20" name="Text 16"/>
          <p:cNvSpPr/>
          <p:nvPr/>
        </p:nvSpPr>
        <p:spPr>
          <a:xfrm>
            <a:off x="1300579" y="7543681"/>
            <a:ext cx="205740" cy="3963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21"/>
              </a:lnSpc>
              <a:buNone/>
            </a:pPr>
            <a:r>
              <a:rPr lang="en-US" sz="3121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3</a:t>
            </a:r>
            <a:endParaRPr lang="en-US" sz="3121" dirty="0"/>
          </a:p>
        </p:txBody>
      </p:sp>
      <p:sp>
        <p:nvSpPr>
          <p:cNvPr id="21" name="Text 17"/>
          <p:cNvSpPr/>
          <p:nvPr/>
        </p:nvSpPr>
        <p:spPr>
          <a:xfrm>
            <a:off x="2947511" y="7390924"/>
            <a:ext cx="3302794" cy="4127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51"/>
              </a:lnSpc>
              <a:buNone/>
            </a:pPr>
            <a:r>
              <a:rPr lang="en-US" sz="2601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การทำงานร่วมกัน</a:t>
            </a:r>
            <a:endParaRPr lang="en-US" sz="2601" dirty="0"/>
          </a:p>
        </p:txBody>
      </p:sp>
      <p:sp>
        <p:nvSpPr>
          <p:cNvPr id="22" name="Text 18"/>
          <p:cNvSpPr/>
          <p:nvPr/>
        </p:nvSpPr>
        <p:spPr>
          <a:xfrm>
            <a:off x="2947511" y="7972068"/>
            <a:ext cx="5213985" cy="13473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537"/>
              </a:lnSpc>
              <a:buNone/>
            </a:pPr>
            <a:r>
              <a:rPr lang="en-US" sz="2211" dirty="0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เด็กสามารถแบ่งปัน ขอและให้ความช่วยเหลือผู้อื่น รวมทั้งยอมรับความช่วยเหลือจากผู้อื่น และปรับบทบาทตามสถานการณ์ได้</a:t>
            </a:r>
            <a:endParaRPr lang="en-US" sz="2211" dirty="0"/>
          </a:p>
        </p:txBody>
      </p:sp>
      <p:pic>
        <p:nvPicPr>
          <p:cNvPr id="23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  <p:txBody>
          <a:bodyPr/>
          <a:lstStyle/>
          <a:p>
            <a:endParaRPr lang="th-TH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10354032"/>
          </a:xfrm>
          <a:prstGeom prst="rect">
            <a:avLst/>
          </a:prstGeom>
          <a:solidFill>
            <a:srgbClr val="100C35"/>
          </a:solidFill>
          <a:ln/>
        </p:spPr>
        <p:txBody>
          <a:bodyPr/>
          <a:lstStyle/>
          <a:p>
            <a:endParaRPr lang="th-TH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10354032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4877" y="3582114"/>
            <a:ext cx="4784527" cy="318968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982504" y="772001"/>
            <a:ext cx="7178993" cy="16513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02"/>
              </a:lnSpc>
              <a:buNone/>
            </a:pPr>
            <a:r>
              <a:rPr lang="en-US" sz="5201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การตัดสินใจอย่างรับผิดชอบ</a:t>
            </a:r>
            <a:endParaRPr lang="en-US" sz="5201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504" y="2844403"/>
            <a:ext cx="1403628" cy="22458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807137" y="3125033"/>
            <a:ext cx="3302794" cy="4127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51"/>
              </a:lnSpc>
              <a:buNone/>
            </a:pPr>
            <a:r>
              <a:rPr lang="en-US" sz="2601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การเสนอความคิดเห็น</a:t>
            </a:r>
            <a:endParaRPr lang="en-US" sz="2601" dirty="0"/>
          </a:p>
        </p:txBody>
      </p:sp>
      <p:sp>
        <p:nvSpPr>
          <p:cNvPr id="9" name="Text 4"/>
          <p:cNvSpPr/>
          <p:nvPr/>
        </p:nvSpPr>
        <p:spPr>
          <a:xfrm>
            <a:off x="2807137" y="3706178"/>
            <a:ext cx="5354360" cy="8982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537"/>
              </a:lnSpc>
              <a:buNone/>
            </a:pPr>
            <a:r>
              <a:rPr lang="en-US" sz="2211" dirty="0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เด็กสามารถเสนอความคิดเห็นและมีส่วนร่วมในการตัดสินใจกับผู้อื่นได้</a:t>
            </a:r>
            <a:endParaRPr lang="en-US" sz="2211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504" y="5090279"/>
            <a:ext cx="1403628" cy="22458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807137" y="5370909"/>
            <a:ext cx="3302794" cy="4127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51"/>
              </a:lnSpc>
              <a:buNone/>
            </a:pPr>
            <a:r>
              <a:rPr lang="en-US" sz="2601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การต่อรองประนีประนอม</a:t>
            </a:r>
            <a:endParaRPr lang="en-US" sz="2601" dirty="0"/>
          </a:p>
        </p:txBody>
      </p:sp>
      <p:sp>
        <p:nvSpPr>
          <p:cNvPr id="12" name="Text 6"/>
          <p:cNvSpPr/>
          <p:nvPr/>
        </p:nvSpPr>
        <p:spPr>
          <a:xfrm>
            <a:off x="2807137" y="5952053"/>
            <a:ext cx="5354360" cy="8982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537"/>
              </a:lnSpc>
              <a:buNone/>
            </a:pPr>
            <a:r>
              <a:rPr lang="en-US" sz="2211" dirty="0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เด็กสามารถต่อรองและประนีประนอมเมื่อเกิดความขัดแย้งกับผู้อื่น</a:t>
            </a:r>
            <a:endParaRPr lang="en-US" sz="2211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504" y="7336155"/>
            <a:ext cx="1403628" cy="22458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807137" y="7616785"/>
            <a:ext cx="3302794" cy="4127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51"/>
              </a:lnSpc>
              <a:buNone/>
            </a:pPr>
            <a:r>
              <a:rPr lang="en-US" sz="2601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การคำนึงถึงผลกระทบ</a:t>
            </a:r>
            <a:endParaRPr lang="en-US" sz="2601" dirty="0"/>
          </a:p>
        </p:txBody>
      </p:sp>
      <p:sp>
        <p:nvSpPr>
          <p:cNvPr id="15" name="Text 8"/>
          <p:cNvSpPr/>
          <p:nvPr/>
        </p:nvSpPr>
        <p:spPr>
          <a:xfrm>
            <a:off x="2807137" y="8197929"/>
            <a:ext cx="5354360" cy="8982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537"/>
              </a:lnSpc>
              <a:buNone/>
            </a:pPr>
            <a:r>
              <a:rPr lang="en-US" sz="2211" dirty="0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เด็กสามารถอธิบายถึงผลที่เกิดจากการกระทำของตนเองได้ มีความรับผิดชอบต่อการตัดสินใจ</a:t>
            </a:r>
            <a:endParaRPr lang="en-US" sz="2211" dirty="0"/>
          </a:p>
        </p:txBody>
      </p:sp>
      <p:pic>
        <p:nvPicPr>
          <p:cNvPr id="16" name="Image 5" descr="preencoded.png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  <p:txBody>
          <a:bodyPr/>
          <a:lstStyle/>
          <a:p>
            <a:endParaRPr lang="th-TH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13584079"/>
          </a:xfrm>
          <a:prstGeom prst="rect">
            <a:avLst/>
          </a:prstGeom>
          <a:solidFill>
            <a:srgbClr val="100C35"/>
          </a:solidFill>
          <a:ln/>
        </p:spPr>
        <p:txBody>
          <a:bodyPr/>
          <a:lstStyle/>
          <a:p>
            <a:endParaRPr lang="th-TH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13584079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1260" y="5508069"/>
            <a:ext cx="3611880" cy="256794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982504" y="772001"/>
            <a:ext cx="7178993" cy="16513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02"/>
              </a:lnSpc>
              <a:buNone/>
            </a:pPr>
            <a:r>
              <a:rPr lang="en-US" sz="5201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การส่งเสริมการเรียนรู้ทางอารมณ์และสังคม</a:t>
            </a:r>
            <a:endParaRPr lang="en-US" sz="5201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504" y="2844403"/>
            <a:ext cx="701754" cy="70175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82504" y="3826788"/>
            <a:ext cx="3302794" cy="4127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51"/>
              </a:lnSpc>
              <a:buNone/>
            </a:pPr>
            <a:r>
              <a:rPr lang="en-US" sz="2601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บทบาทของครอบครัว</a:t>
            </a:r>
            <a:endParaRPr lang="en-US" sz="2601" dirty="0"/>
          </a:p>
        </p:txBody>
      </p:sp>
      <p:sp>
        <p:nvSpPr>
          <p:cNvPr id="9" name="Text 4"/>
          <p:cNvSpPr/>
          <p:nvPr/>
        </p:nvSpPr>
        <p:spPr>
          <a:xfrm>
            <a:off x="982504" y="4407932"/>
            <a:ext cx="7178993" cy="13473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537"/>
              </a:lnSpc>
              <a:buNone/>
            </a:pPr>
            <a:r>
              <a:rPr lang="en-US" sz="2211" dirty="0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ครอบครัวเป็นแหล่งสนับสนุนสำคัญในการพัฒนาทักษะทางอารมณ์และสังคมของเด็ก โดยการเป็นแบบอย่างที่ดี และการมีปฏิสัมพันธ์ที่อบอุ่น</a:t>
            </a:r>
            <a:endParaRPr lang="en-US" sz="2211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504" y="6597372"/>
            <a:ext cx="701754" cy="70175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82504" y="7579757"/>
            <a:ext cx="3302794" cy="4127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51"/>
              </a:lnSpc>
              <a:buNone/>
            </a:pPr>
            <a:r>
              <a:rPr lang="en-US" sz="2601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บทบาทของโรงเรียน</a:t>
            </a:r>
            <a:endParaRPr lang="en-US" sz="2601" dirty="0"/>
          </a:p>
        </p:txBody>
      </p:sp>
      <p:sp>
        <p:nvSpPr>
          <p:cNvPr id="12" name="Text 6"/>
          <p:cNvSpPr/>
          <p:nvPr/>
        </p:nvSpPr>
        <p:spPr>
          <a:xfrm>
            <a:off x="982504" y="8160901"/>
            <a:ext cx="7178993" cy="8982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537"/>
              </a:lnSpc>
              <a:buNone/>
            </a:pPr>
            <a:r>
              <a:rPr lang="en-US" sz="2211" dirty="0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โรงเรียนมีบทบาทในการจัดกิจกรรมและสร้างสภาพแวดล้อมที่เอื้อต่อการพัฒนาทักษะทางอารมณ์และสังคมของเด็ก</a:t>
            </a:r>
            <a:endParaRPr lang="en-US" sz="2211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504" y="9901238"/>
            <a:ext cx="701754" cy="70175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982504" y="10883622"/>
            <a:ext cx="3302794" cy="4127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51"/>
              </a:lnSpc>
              <a:buNone/>
            </a:pPr>
            <a:r>
              <a:rPr lang="en-US" sz="2601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บทบาทของชุมชน</a:t>
            </a:r>
            <a:endParaRPr lang="en-US" sz="2601" dirty="0"/>
          </a:p>
        </p:txBody>
      </p:sp>
      <p:sp>
        <p:nvSpPr>
          <p:cNvPr id="15" name="Text 8"/>
          <p:cNvSpPr/>
          <p:nvPr/>
        </p:nvSpPr>
        <p:spPr>
          <a:xfrm>
            <a:off x="982504" y="11464766"/>
            <a:ext cx="7178993" cy="13473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537"/>
              </a:lnSpc>
              <a:buNone/>
            </a:pPr>
            <a:r>
              <a:rPr lang="en-US" sz="2211" dirty="0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ชุมชนมีส่วนร่วมในการส่งเสริมและสนับสนุนการพัฒนาทักษะทางอารมณ์และสังคมของเด็ก โดยการจัดกิจกรรมและสิ่งแวดล้อมที่เหมาะสม</a:t>
            </a:r>
            <a:endParaRPr lang="en-US" sz="2211" dirty="0"/>
          </a:p>
        </p:txBody>
      </p:sp>
      <p:pic>
        <p:nvPicPr>
          <p:cNvPr id="16" name="Image 5" descr="preencoded.png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  <p:txBody>
          <a:bodyPr/>
          <a:lstStyle/>
          <a:p>
            <a:endParaRPr lang="th-TH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  <p:txBody>
          <a:bodyPr/>
          <a:lstStyle/>
          <a:p>
            <a:endParaRPr lang="th-TH"/>
          </a:p>
        </p:txBody>
      </p:sp>
      <p:sp>
        <p:nvSpPr>
          <p:cNvPr id="4" name="Text 2"/>
          <p:cNvSpPr/>
          <p:nvPr/>
        </p:nvSpPr>
        <p:spPr>
          <a:xfrm>
            <a:off x="982504" y="1755338"/>
            <a:ext cx="11813977" cy="8256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02"/>
              </a:lnSpc>
              <a:buNone/>
            </a:pPr>
            <a:r>
              <a:rPr lang="en-US" sz="5201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ประโยชน์ของการเรียนรู้ทางอารมณ์และสังคม</a:t>
            </a:r>
            <a:endParaRPr lang="en-US" sz="5201" dirty="0"/>
          </a:p>
        </p:txBody>
      </p:sp>
      <p:sp>
        <p:nvSpPr>
          <p:cNvPr id="5" name="Text 3"/>
          <p:cNvSpPr/>
          <p:nvPr/>
        </p:nvSpPr>
        <p:spPr>
          <a:xfrm>
            <a:off x="982504" y="3282672"/>
            <a:ext cx="3302794" cy="4127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51"/>
              </a:lnSpc>
              <a:buNone/>
            </a:pPr>
            <a:r>
              <a:rPr lang="en-US" sz="2601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พัฒนาการที่ดี</a:t>
            </a:r>
            <a:endParaRPr lang="en-US" sz="2601" dirty="0"/>
          </a:p>
        </p:txBody>
      </p:sp>
      <p:sp>
        <p:nvSpPr>
          <p:cNvPr id="6" name="Text 4"/>
          <p:cNvSpPr/>
          <p:nvPr/>
        </p:nvSpPr>
        <p:spPr>
          <a:xfrm>
            <a:off x="982504" y="3976092"/>
            <a:ext cx="3764756" cy="22455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537"/>
              </a:lnSpc>
              <a:buNone/>
            </a:pPr>
            <a:r>
              <a:rPr lang="en-US" sz="2211" dirty="0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การเรียนรู้ทางอารมณ์และสังคมช่วยให้เด็กมีพัฒนาการทางอารมณ์และสังคมที่เหมาะสมตามวัย สามารถปรับตัวและมีความสุขในการดำเนินชีวิตร่วมกับผู้อื่น</a:t>
            </a:r>
            <a:endParaRPr lang="en-US" sz="2211" dirty="0"/>
          </a:p>
        </p:txBody>
      </p:sp>
      <p:sp>
        <p:nvSpPr>
          <p:cNvPr id="7" name="Text 5"/>
          <p:cNvSpPr/>
          <p:nvPr/>
        </p:nvSpPr>
        <p:spPr>
          <a:xfrm>
            <a:off x="5439728" y="3282672"/>
            <a:ext cx="3302794" cy="4127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51"/>
              </a:lnSpc>
              <a:buNone/>
            </a:pPr>
            <a:r>
              <a:rPr lang="en-US" sz="2601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ผลสัมฤทธิ์ทางการเรียน</a:t>
            </a:r>
            <a:endParaRPr lang="en-US" sz="2601" dirty="0"/>
          </a:p>
        </p:txBody>
      </p:sp>
      <p:sp>
        <p:nvSpPr>
          <p:cNvPr id="8" name="Text 6"/>
          <p:cNvSpPr/>
          <p:nvPr/>
        </p:nvSpPr>
        <p:spPr>
          <a:xfrm>
            <a:off x="5439728" y="3976092"/>
            <a:ext cx="3764756" cy="17964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537"/>
              </a:lnSpc>
              <a:buNone/>
            </a:pPr>
            <a:r>
              <a:rPr lang="en-US" sz="2211" dirty="0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ความสามารถในการควบคุมอารมณ์และมีทักษะสัมพันธภาพที่ดี ส่งผลให้เด็กมีผลสัมฤทธิ์ทางการเรียนที่ดีขึ้น</a:t>
            </a:r>
            <a:endParaRPr lang="en-US" sz="2211" dirty="0"/>
          </a:p>
        </p:txBody>
      </p:sp>
      <p:sp>
        <p:nvSpPr>
          <p:cNvPr id="9" name="Text 7"/>
          <p:cNvSpPr/>
          <p:nvPr/>
        </p:nvSpPr>
        <p:spPr>
          <a:xfrm>
            <a:off x="9896951" y="3282672"/>
            <a:ext cx="3302794" cy="4127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51"/>
              </a:lnSpc>
              <a:buNone/>
            </a:pPr>
            <a:r>
              <a:rPr lang="en-US" sz="2601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ลดปัญหาทางพฤติกรรม</a:t>
            </a:r>
            <a:endParaRPr lang="en-US" sz="2601" dirty="0"/>
          </a:p>
        </p:txBody>
      </p:sp>
      <p:sp>
        <p:nvSpPr>
          <p:cNvPr id="10" name="Text 8"/>
          <p:cNvSpPr/>
          <p:nvPr/>
        </p:nvSpPr>
        <p:spPr>
          <a:xfrm>
            <a:off x="9896951" y="3976092"/>
            <a:ext cx="3764756" cy="22455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537"/>
              </a:lnSpc>
              <a:buNone/>
            </a:pPr>
            <a:r>
              <a:rPr lang="en-US" sz="2211" dirty="0">
                <a:solidFill>
                  <a:srgbClr val="D9E1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การพัฒนาทักษะทางอารมณ์และสังคมช่วยลดปัญหาพฤติกรรมของเด็ก เช่น การแสดงอารมณ์รุนแรง หรือการมีปฏิสัมพันธ์ที่ไม่เหมาะสม</a:t>
            </a:r>
            <a:endParaRPr lang="en-US" sz="2211" dirty="0"/>
          </a:p>
        </p:txBody>
      </p:sp>
      <p:pic>
        <p:nvPicPr>
          <p:cNvPr id="11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631</Words>
  <Application>Microsoft Office PowerPoint</Application>
  <PresentationFormat>กำหนดเอง</PresentationFormat>
  <Paragraphs>66</Paragraphs>
  <Slides>8</Slides>
  <Notes>8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12" baseType="lpstr">
      <vt:lpstr>Arial</vt:lpstr>
      <vt:lpstr>Kanit</vt:lpstr>
      <vt:lpstr>Martel Sans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วีณา  ประชากูล</cp:lastModifiedBy>
  <cp:revision>2</cp:revision>
  <dcterms:created xsi:type="dcterms:W3CDTF">2024-08-03T17:38:39Z</dcterms:created>
  <dcterms:modified xsi:type="dcterms:W3CDTF">2024-08-30T08:44:08Z</dcterms:modified>
</cp:coreProperties>
</file>